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8" r:id="rId4"/>
    <p:sldId id="257" r:id="rId5"/>
    <p:sldId id="258" r:id="rId6"/>
    <p:sldId id="260" r:id="rId7"/>
    <p:sldId id="259" r:id="rId8"/>
    <p:sldId id="261" r:id="rId9"/>
    <p:sldId id="264" r:id="rId10"/>
    <p:sldId id="270" r:id="rId11"/>
    <p:sldId id="280" r:id="rId12"/>
    <p:sldId id="281" r:id="rId13"/>
    <p:sldId id="282" r:id="rId14"/>
    <p:sldId id="283" r:id="rId15"/>
    <p:sldId id="285" r:id="rId16"/>
    <p:sldId id="286" r:id="rId17"/>
    <p:sldId id="287" r:id="rId18"/>
    <p:sldId id="284" r:id="rId19"/>
    <p:sldId id="288" r:id="rId20"/>
    <p:sldId id="289" r:id="rId21"/>
    <p:sldId id="290" r:id="rId22"/>
    <p:sldId id="291" r:id="rId23"/>
    <p:sldId id="296" r:id="rId24"/>
    <p:sldId id="295" r:id="rId25"/>
    <p:sldId id="278" r:id="rId26"/>
    <p:sldId id="269" r:id="rId27"/>
    <p:sldId id="279" r:id="rId28"/>
    <p:sldId id="265" r:id="rId29"/>
    <p:sldId id="272" r:id="rId30"/>
    <p:sldId id="263" r:id="rId31"/>
    <p:sldId id="262" r:id="rId32"/>
    <p:sldId id="273" r:id="rId33"/>
    <p:sldId id="294" r:id="rId34"/>
    <p:sldId id="275" r:id="rId35"/>
    <p:sldId id="293" r:id="rId36"/>
    <p:sldId id="297" r:id="rId37"/>
    <p:sldId id="298" r:id="rId38"/>
    <p:sldId id="299" r:id="rId39"/>
    <p:sldId id="300" r:id="rId40"/>
    <p:sldId id="271" r:id="rId41"/>
    <p:sldId id="301" r:id="rId42"/>
    <p:sldId id="302" r:id="rId43"/>
    <p:sldId id="303" r:id="rId44"/>
    <p:sldId id="277" r:id="rId45"/>
    <p:sldId id="267" r:id="rId46"/>
    <p:sldId id="292" r:id="rId47"/>
    <p:sldId id="304" r:id="rId48"/>
    <p:sldId id="27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3" d="100"/>
          <a:sy n="103"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8B01188-5345-4465-98E8-8157F2630BBB}" type="datetimeFigureOut">
              <a:rPr lang="en-SG" smtClean="0"/>
              <a:t>19/3/2015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3227251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01188-5345-4465-98E8-8157F2630BBB}" type="datetimeFigureOut">
              <a:rPr lang="en-SG" smtClean="0"/>
              <a:t>19/3/2015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212721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01188-5345-4465-98E8-8157F2630BBB}" type="datetimeFigureOut">
              <a:rPr lang="en-SG" smtClean="0"/>
              <a:t>19/3/2015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2514980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01188-5345-4465-98E8-8157F2630BBB}" type="datetimeFigureOut">
              <a:rPr lang="en-SG" smtClean="0"/>
              <a:t>19/3/2015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357249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B01188-5345-4465-98E8-8157F2630BBB}" type="datetimeFigureOut">
              <a:rPr lang="en-SG" smtClean="0"/>
              <a:t>19/3/2015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234785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B01188-5345-4465-98E8-8157F2630BBB}" type="datetimeFigureOut">
              <a:rPr lang="en-SG" smtClean="0"/>
              <a:t>19/3/2015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288442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B01188-5345-4465-98E8-8157F2630BBB}" type="datetimeFigureOut">
              <a:rPr lang="en-SG" smtClean="0"/>
              <a:t>19/3/2015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118308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8B01188-5345-4465-98E8-8157F2630BBB}" type="datetimeFigureOut">
              <a:rPr lang="en-SG" smtClean="0"/>
              <a:t>19/3/2015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385071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01188-5345-4465-98E8-8157F2630BBB}" type="datetimeFigureOut">
              <a:rPr lang="en-SG" smtClean="0"/>
              <a:t>19/3/2015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2798976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01188-5345-4465-98E8-8157F2630BBB}" type="datetimeFigureOut">
              <a:rPr lang="en-SG" smtClean="0"/>
              <a:t>19/3/2015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113502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01188-5345-4465-98E8-8157F2630BBB}" type="datetimeFigureOut">
              <a:rPr lang="en-SG" smtClean="0"/>
              <a:t>19/3/2015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56B03B-2300-490D-8156-5E571444219D}" type="slidenum">
              <a:rPr lang="en-SG" smtClean="0"/>
              <a:t>‹#›</a:t>
            </a:fld>
            <a:endParaRPr lang="en-SG"/>
          </a:p>
        </p:txBody>
      </p:sp>
    </p:spTree>
    <p:extLst>
      <p:ext uri="{BB962C8B-B14F-4D97-AF65-F5344CB8AC3E}">
        <p14:creationId xmlns:p14="http://schemas.microsoft.com/office/powerpoint/2010/main" val="402902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01188-5345-4465-98E8-8157F2630BBB}" type="datetimeFigureOut">
              <a:rPr lang="en-SG" smtClean="0"/>
              <a:t>19/3/2015</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56B03B-2300-490D-8156-5E571444219D}" type="slidenum">
              <a:rPr lang="en-SG" smtClean="0"/>
              <a:t>‹#›</a:t>
            </a:fld>
            <a:endParaRPr lang="en-SG"/>
          </a:p>
        </p:txBody>
      </p:sp>
    </p:spTree>
    <p:extLst>
      <p:ext uri="{BB962C8B-B14F-4D97-AF65-F5344CB8AC3E}">
        <p14:creationId xmlns:p14="http://schemas.microsoft.com/office/powerpoint/2010/main" val="3151648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yeokm1/intro-to-rpi" TargetMode="External"/><Relationship Id="rId2" Type="http://schemas.openxmlformats.org/officeDocument/2006/relationships/hyperlink" Target="mailto:yeokm1@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archlinuxarm.org/platforms/armv7/broadcom/raspberry-pi-2" TargetMode="External"/><Relationship Id="rId2" Type="http://schemas.openxmlformats.org/officeDocument/2006/relationships/hyperlink" Target="http://raspi.tv/2013/how-to-use-interrupts-with-python-on-the-raspberry-pi-and-rpi-gpio" TargetMode="External"/><Relationship Id="rId1" Type="http://schemas.openxmlformats.org/officeDocument/2006/relationships/slideLayout" Target="../slideLayouts/slideLayout2.xml"/><Relationship Id="rId5" Type="http://schemas.openxmlformats.org/officeDocument/2006/relationships/hyperlink" Target="http://www.hackerspace-ffm.de/wiki/index.php?title=Raspi_EDLC_UPS" TargetMode="External"/><Relationship Id="rId4" Type="http://schemas.openxmlformats.org/officeDocument/2006/relationships/hyperlink" Target="http://blog.pi3g.com/2014/04/make-raspbian-system-read-onl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4278" y="1178346"/>
            <a:ext cx="6871995" cy="2387600"/>
          </a:xfrm>
        </p:spPr>
        <p:txBody>
          <a:bodyPr>
            <a:normAutofit fontScale="90000"/>
          </a:bodyPr>
          <a:lstStyle/>
          <a:p>
            <a:pPr algn="l"/>
            <a:r>
              <a:rPr lang="en-SG" dirty="0" smtClean="0"/>
              <a:t>Introduction to </a:t>
            </a:r>
            <a:br>
              <a:rPr lang="en-SG" dirty="0" smtClean="0"/>
            </a:br>
            <a:r>
              <a:rPr lang="en-SG" dirty="0" smtClean="0"/>
              <a:t>Raspberry Pi and Linux</a:t>
            </a:r>
            <a:br>
              <a:rPr lang="en-SG" dirty="0" smtClean="0"/>
            </a:br>
            <a:r>
              <a:rPr lang="en-SG" dirty="0" smtClean="0"/>
              <a:t>workshop</a:t>
            </a:r>
            <a:endParaRPr lang="en-SG" dirty="0"/>
          </a:p>
        </p:txBody>
      </p:sp>
      <p:sp>
        <p:nvSpPr>
          <p:cNvPr id="3" name="TextBox 2"/>
          <p:cNvSpPr txBox="1"/>
          <p:nvPr/>
        </p:nvSpPr>
        <p:spPr>
          <a:xfrm>
            <a:off x="4932078" y="6071647"/>
            <a:ext cx="4211922" cy="923330"/>
          </a:xfrm>
          <a:prstGeom prst="rect">
            <a:avLst/>
          </a:prstGeom>
          <a:noFill/>
        </p:spPr>
        <p:txBody>
          <a:bodyPr wrap="none" rtlCol="0">
            <a:spAutoFit/>
          </a:bodyPr>
          <a:lstStyle/>
          <a:p>
            <a:r>
              <a:rPr lang="en-SG" dirty="0" smtClean="0"/>
              <a:t>By: Yeo Kheng Meng (</a:t>
            </a:r>
            <a:r>
              <a:rPr lang="en-SG" dirty="0" smtClean="0">
                <a:hlinkClick r:id="rId2"/>
              </a:rPr>
              <a:t>yeokm1@gmail.com</a:t>
            </a:r>
            <a:r>
              <a:rPr lang="en-SG" dirty="0" smtClean="0"/>
              <a:t>)</a:t>
            </a:r>
            <a:endParaRPr lang="en-SG" dirty="0"/>
          </a:p>
          <a:p>
            <a:r>
              <a:rPr lang="en-SG" dirty="0">
                <a:hlinkClick r:id="rId3"/>
              </a:rPr>
              <a:t>https://github.com/yeokm1/intro-to-rpi</a:t>
            </a:r>
            <a:endParaRPr lang="en-SG" dirty="0"/>
          </a:p>
          <a:p>
            <a:endParaRPr lang="en-SG" dirty="0" smtClean="0"/>
          </a:p>
        </p:txBody>
      </p:sp>
      <p:sp>
        <p:nvSpPr>
          <p:cNvPr id="4" name="TextBox 3"/>
          <p:cNvSpPr txBox="1"/>
          <p:nvPr/>
        </p:nvSpPr>
        <p:spPr>
          <a:xfrm>
            <a:off x="167698" y="6071647"/>
            <a:ext cx="1596719" cy="646331"/>
          </a:xfrm>
          <a:prstGeom prst="rect">
            <a:avLst/>
          </a:prstGeom>
          <a:noFill/>
        </p:spPr>
        <p:txBody>
          <a:bodyPr wrap="none" rtlCol="0">
            <a:spAutoFit/>
          </a:bodyPr>
          <a:lstStyle/>
          <a:p>
            <a:r>
              <a:rPr lang="en-SG" dirty="0" smtClean="0"/>
              <a:t>At SUTD</a:t>
            </a:r>
          </a:p>
          <a:p>
            <a:r>
              <a:rPr lang="en-SG" dirty="0" smtClean="0"/>
              <a:t>14 March 2015</a:t>
            </a:r>
            <a:endParaRPr lang="en-SG" dirty="0"/>
          </a:p>
        </p:txBody>
      </p:sp>
    </p:spTree>
    <p:extLst>
      <p:ext uri="{BB962C8B-B14F-4D97-AF65-F5344CB8AC3E}">
        <p14:creationId xmlns:p14="http://schemas.microsoft.com/office/powerpoint/2010/main" val="915087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8" y="0"/>
            <a:ext cx="8928945" cy="1325563"/>
          </a:xfrm>
        </p:spPr>
        <p:txBody>
          <a:bodyPr/>
          <a:lstStyle/>
          <a:p>
            <a:r>
              <a:rPr lang="en-SG" dirty="0" smtClean="0"/>
              <a:t>First boot/Setup with </a:t>
            </a:r>
            <a:r>
              <a:rPr lang="en-SG" dirty="0" err="1" smtClean="0"/>
              <a:t>raspi-config</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 y="1432560"/>
            <a:ext cx="9142310" cy="5142549"/>
          </a:xfrm>
          <a:prstGeom prst="rect">
            <a:avLst/>
          </a:prstGeom>
        </p:spPr>
      </p:pic>
    </p:spTree>
    <p:extLst>
      <p:ext uri="{BB962C8B-B14F-4D97-AF65-F5344CB8AC3E}">
        <p14:creationId xmlns:p14="http://schemas.microsoft.com/office/powerpoint/2010/main" val="210340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330" y="197486"/>
            <a:ext cx="7886700" cy="1325563"/>
          </a:xfrm>
        </p:spPr>
        <p:txBody>
          <a:bodyPr/>
          <a:lstStyle/>
          <a:p>
            <a:r>
              <a:rPr lang="en-SG" dirty="0" smtClean="0"/>
              <a:t>Enlarge root partition</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9144000" cy="5143500"/>
          </a:xfrm>
          <a:prstGeom prst="rect">
            <a:avLst/>
          </a:prstGeom>
        </p:spPr>
      </p:pic>
    </p:spTree>
    <p:extLst>
      <p:ext uri="{BB962C8B-B14F-4D97-AF65-F5344CB8AC3E}">
        <p14:creationId xmlns:p14="http://schemas.microsoft.com/office/powerpoint/2010/main" val="260475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4146"/>
            <a:ext cx="7886700" cy="1325563"/>
          </a:xfrm>
        </p:spPr>
        <p:txBody>
          <a:bodyPr/>
          <a:lstStyle/>
          <a:p>
            <a:r>
              <a:rPr lang="en-SG" dirty="0" smtClean="0"/>
              <a:t>Boot desktop options</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393369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070" y="113666"/>
            <a:ext cx="7886700" cy="1325563"/>
          </a:xfrm>
        </p:spPr>
        <p:txBody>
          <a:bodyPr/>
          <a:lstStyle/>
          <a:p>
            <a:r>
              <a:rPr lang="en-SG" dirty="0" smtClean="0"/>
              <a:t>Select graphical option</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6870"/>
            <a:ext cx="9144000" cy="5143500"/>
          </a:xfrm>
          <a:prstGeom prst="rect">
            <a:avLst/>
          </a:prstGeom>
        </p:spPr>
      </p:pic>
    </p:spTree>
    <p:extLst>
      <p:ext uri="{BB962C8B-B14F-4D97-AF65-F5344CB8AC3E}">
        <p14:creationId xmlns:p14="http://schemas.microsoft.com/office/powerpoint/2010/main" val="1645561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7673"/>
            <a:ext cx="9162472" cy="5153890"/>
          </a:xfrm>
          <a:prstGeom prst="rect">
            <a:avLst/>
          </a:prstGeom>
        </p:spPr>
      </p:pic>
      <p:sp>
        <p:nvSpPr>
          <p:cNvPr id="5" name="Title 1"/>
          <p:cNvSpPr>
            <a:spLocks noGrp="1"/>
          </p:cNvSpPr>
          <p:nvPr>
            <p:ph type="title"/>
          </p:nvPr>
        </p:nvSpPr>
        <p:spPr>
          <a:xfrm>
            <a:off x="560070" y="113666"/>
            <a:ext cx="7886700" cy="1325563"/>
          </a:xfrm>
        </p:spPr>
        <p:txBody>
          <a:bodyPr/>
          <a:lstStyle/>
          <a:p>
            <a:r>
              <a:rPr lang="en-SG" dirty="0" smtClean="0"/>
              <a:t>Internationalisation options</a:t>
            </a:r>
            <a:endParaRPr lang="en-SG" dirty="0"/>
          </a:p>
        </p:txBody>
      </p:sp>
    </p:spTree>
    <p:extLst>
      <p:ext uri="{BB962C8B-B14F-4D97-AF65-F5344CB8AC3E}">
        <p14:creationId xmlns:p14="http://schemas.microsoft.com/office/powerpoint/2010/main" val="2152858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Change </a:t>
            </a:r>
            <a:r>
              <a:rPr lang="en-SG" dirty="0" err="1" smtClean="0"/>
              <a:t>timezone</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6922"/>
            <a:ext cx="9144000" cy="5143500"/>
          </a:xfrm>
          <a:prstGeom prst="rect">
            <a:avLst/>
          </a:prstGeom>
        </p:spPr>
      </p:pic>
    </p:spTree>
    <p:extLst>
      <p:ext uri="{BB962C8B-B14F-4D97-AF65-F5344CB8AC3E}">
        <p14:creationId xmlns:p14="http://schemas.microsoft.com/office/powerpoint/2010/main" val="1137837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Select Asia/Singapore </a:t>
            </a:r>
            <a:r>
              <a:rPr lang="en-SG" dirty="0" err="1" smtClean="0"/>
              <a:t>timezone</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9144000" cy="5143500"/>
          </a:xfrm>
          <a:prstGeom prst="rect">
            <a:avLst/>
          </a:prstGeom>
        </p:spPr>
      </p:pic>
    </p:spTree>
    <p:extLst>
      <p:ext uri="{BB962C8B-B14F-4D97-AF65-F5344CB8AC3E}">
        <p14:creationId xmlns:p14="http://schemas.microsoft.com/office/powerpoint/2010/main" val="65767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Change keyboard layout</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482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Change to English (US) layout</a:t>
            </a:r>
            <a:endParaRPr lang="en-SG" dirty="0"/>
          </a:p>
        </p:txBody>
      </p:sp>
      <p:sp>
        <p:nvSpPr>
          <p:cNvPr id="3" name="Content Placeholder 2"/>
          <p:cNvSpPr>
            <a:spLocks noGrp="1"/>
          </p:cNvSpPr>
          <p:nvPr>
            <p:ph idx="1"/>
          </p:nvPr>
        </p:nvSpPr>
        <p:spPr/>
        <p:txBody>
          <a:bodyPr/>
          <a:lstStyle/>
          <a:p>
            <a:r>
              <a:rPr lang="en-SG" dirty="0" smtClean="0"/>
              <a:t>We don’t want the default UK layout</a:t>
            </a:r>
          </a:p>
          <a:p>
            <a:pPr marL="514350" indent="-514350">
              <a:buFont typeface="+mj-lt"/>
              <a:buAutoNum type="arabicPeriod"/>
            </a:pPr>
            <a:r>
              <a:rPr lang="en-SG" dirty="0" smtClean="0"/>
              <a:t>-&gt; Generic 105-key (</a:t>
            </a:r>
            <a:r>
              <a:rPr lang="en-SG" dirty="0" err="1" smtClean="0"/>
              <a:t>intl</a:t>
            </a:r>
            <a:r>
              <a:rPr lang="en-SG" dirty="0" smtClean="0"/>
              <a:t>) PC</a:t>
            </a:r>
          </a:p>
          <a:p>
            <a:pPr marL="514350" indent="-514350">
              <a:buFont typeface="+mj-lt"/>
              <a:buAutoNum type="arabicPeriod"/>
            </a:pPr>
            <a:r>
              <a:rPr lang="en-SG" dirty="0" smtClean="0"/>
              <a:t>-&gt; Other</a:t>
            </a:r>
          </a:p>
          <a:p>
            <a:pPr marL="514350" indent="-514350">
              <a:buFont typeface="+mj-lt"/>
              <a:buAutoNum type="arabicPeriod"/>
            </a:pPr>
            <a:r>
              <a:rPr lang="en-SG" dirty="0" smtClean="0"/>
              <a:t>-&gt; English (US)</a:t>
            </a:r>
          </a:p>
          <a:p>
            <a:pPr marL="514350" indent="-514350">
              <a:buFont typeface="+mj-lt"/>
              <a:buAutoNum type="arabicPeriod"/>
            </a:pPr>
            <a:r>
              <a:rPr lang="en-SG" dirty="0" smtClean="0"/>
              <a:t>-&gt; English (US)</a:t>
            </a:r>
          </a:p>
          <a:p>
            <a:pPr marL="514350" indent="-514350">
              <a:buFont typeface="+mj-lt"/>
              <a:buAutoNum type="arabicPeriod"/>
            </a:pPr>
            <a:r>
              <a:rPr lang="en-SG" dirty="0" smtClean="0"/>
              <a:t>-&gt; The default keyboard layout</a:t>
            </a:r>
          </a:p>
          <a:p>
            <a:pPr marL="514350" indent="-514350">
              <a:buFont typeface="+mj-lt"/>
              <a:buAutoNum type="arabicPeriod"/>
            </a:pPr>
            <a:r>
              <a:rPr lang="en-SG" dirty="0" smtClean="0"/>
              <a:t>-&gt; No compose key</a:t>
            </a:r>
          </a:p>
          <a:p>
            <a:pPr marL="514350" indent="-514350">
              <a:buFont typeface="+mj-lt"/>
              <a:buAutoNum type="arabicPeriod"/>
            </a:pPr>
            <a:r>
              <a:rPr lang="en-SG" dirty="0" smtClean="0"/>
              <a:t>-&gt; “Yes” to terminate X server</a:t>
            </a:r>
            <a:endParaRPr lang="en-SG" dirty="0"/>
          </a:p>
        </p:txBody>
      </p:sp>
    </p:spTree>
    <p:extLst>
      <p:ext uri="{BB962C8B-B14F-4D97-AF65-F5344CB8AC3E}">
        <p14:creationId xmlns:p14="http://schemas.microsoft.com/office/powerpoint/2010/main" val="161326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Enable camera (optional)</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3794"/>
            <a:ext cx="9144000" cy="5143500"/>
          </a:xfrm>
          <a:prstGeom prst="rect">
            <a:avLst/>
          </a:prstGeom>
        </p:spPr>
      </p:pic>
    </p:spTree>
    <p:extLst>
      <p:ext uri="{BB962C8B-B14F-4D97-AF65-F5344CB8AC3E}">
        <p14:creationId xmlns:p14="http://schemas.microsoft.com/office/powerpoint/2010/main" val="20303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Components check</a:t>
            </a:r>
            <a:endParaRPr lang="en-SG" dirty="0"/>
          </a:p>
        </p:txBody>
      </p:sp>
      <p:sp>
        <p:nvSpPr>
          <p:cNvPr id="3" name="Content Placeholder 2"/>
          <p:cNvSpPr>
            <a:spLocks noGrp="1"/>
          </p:cNvSpPr>
          <p:nvPr>
            <p:ph idx="1"/>
          </p:nvPr>
        </p:nvSpPr>
        <p:spPr/>
        <p:txBody>
          <a:bodyPr>
            <a:normAutofit lnSpcReduction="10000"/>
          </a:bodyPr>
          <a:lstStyle/>
          <a:p>
            <a:r>
              <a:rPr lang="en-SG" dirty="0" smtClean="0"/>
              <a:t>Raspberry Pi Model B</a:t>
            </a:r>
          </a:p>
          <a:p>
            <a:r>
              <a:rPr lang="en-SG" dirty="0" smtClean="0"/>
              <a:t>Micro-S</a:t>
            </a:r>
            <a:r>
              <a:rPr lang="en-SG" dirty="0"/>
              <a:t>D</a:t>
            </a:r>
            <a:r>
              <a:rPr lang="en-SG" dirty="0" smtClean="0"/>
              <a:t> card</a:t>
            </a:r>
          </a:p>
          <a:p>
            <a:r>
              <a:rPr lang="en-SG" dirty="0" smtClean="0"/>
              <a:t>Micro-USB cable ( with power adapter)</a:t>
            </a:r>
          </a:p>
          <a:p>
            <a:r>
              <a:rPr lang="en-SG" dirty="0" smtClean="0"/>
              <a:t>Small Breadboard</a:t>
            </a:r>
          </a:p>
          <a:p>
            <a:r>
              <a:rPr lang="en-SG" dirty="0" smtClean="0"/>
              <a:t>LED</a:t>
            </a:r>
          </a:p>
          <a:p>
            <a:r>
              <a:rPr lang="en-SG" dirty="0" smtClean="0"/>
              <a:t>Push button</a:t>
            </a:r>
          </a:p>
          <a:p>
            <a:r>
              <a:rPr lang="en-SG" dirty="0" smtClean="0"/>
              <a:t>220-ohm Resistor</a:t>
            </a:r>
          </a:p>
          <a:p>
            <a:r>
              <a:rPr lang="en-SG" dirty="0" smtClean="0"/>
              <a:t>4 male-female jumper wires</a:t>
            </a:r>
          </a:p>
          <a:p>
            <a:r>
              <a:rPr lang="en-SG" dirty="0" smtClean="0"/>
              <a:t>LAN cable</a:t>
            </a:r>
          </a:p>
          <a:p>
            <a:pPr marL="0" indent="0">
              <a:buNone/>
            </a:pPr>
            <a:endParaRPr lang="en-SG" dirty="0" smtClean="0"/>
          </a:p>
          <a:p>
            <a:endParaRPr lang="en-SG" dirty="0"/>
          </a:p>
        </p:txBody>
      </p:sp>
    </p:spTree>
    <p:extLst>
      <p:ext uri="{BB962C8B-B14F-4D97-AF65-F5344CB8AC3E}">
        <p14:creationId xmlns:p14="http://schemas.microsoft.com/office/powerpoint/2010/main" val="227839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Advanced Options</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3795"/>
            <a:ext cx="9144000" cy="5143500"/>
          </a:xfrm>
          <a:prstGeom prst="rect">
            <a:avLst/>
          </a:prstGeom>
        </p:spPr>
      </p:pic>
    </p:spTree>
    <p:extLst>
      <p:ext uri="{BB962C8B-B14F-4D97-AF65-F5344CB8AC3E}">
        <p14:creationId xmlns:p14="http://schemas.microsoft.com/office/powerpoint/2010/main" val="157473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Enable SSH (remote access)</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4632"/>
            <a:ext cx="9144000" cy="5143500"/>
          </a:xfrm>
          <a:prstGeom prst="rect">
            <a:avLst/>
          </a:prstGeom>
        </p:spPr>
      </p:pic>
    </p:spTree>
    <p:extLst>
      <p:ext uri="{BB962C8B-B14F-4D97-AF65-F5344CB8AC3E}">
        <p14:creationId xmlns:p14="http://schemas.microsoft.com/office/powerpoint/2010/main" val="2741169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Reboot when complete</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9977"/>
            <a:ext cx="9144000" cy="5143500"/>
          </a:xfrm>
          <a:prstGeom prst="rect">
            <a:avLst/>
          </a:prstGeom>
        </p:spPr>
      </p:pic>
    </p:spTree>
    <p:extLst>
      <p:ext uri="{BB962C8B-B14F-4D97-AF65-F5344CB8AC3E}">
        <p14:creationId xmlns:p14="http://schemas.microsoft.com/office/powerpoint/2010/main" val="45065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Initial setup complete!</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173162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508"/>
            <a:ext cx="7886700" cy="1325563"/>
          </a:xfrm>
        </p:spPr>
        <p:txBody>
          <a:bodyPr/>
          <a:lstStyle/>
          <a:p>
            <a:r>
              <a:rPr lang="en-SG" dirty="0" smtClean="0"/>
              <a:t>SSH connection and terminal</a:t>
            </a:r>
            <a:endParaRPr lang="en-SG" dirty="0"/>
          </a:p>
        </p:txBody>
      </p:sp>
      <p:sp>
        <p:nvSpPr>
          <p:cNvPr id="3" name="Content Placeholder 2"/>
          <p:cNvSpPr>
            <a:spLocks noGrp="1"/>
          </p:cNvSpPr>
          <p:nvPr>
            <p:ph idx="1"/>
          </p:nvPr>
        </p:nvSpPr>
        <p:spPr>
          <a:xfrm>
            <a:off x="628650" y="1551709"/>
            <a:ext cx="7886700" cy="4625254"/>
          </a:xfrm>
        </p:spPr>
        <p:txBody>
          <a:bodyPr/>
          <a:lstStyle/>
          <a:p>
            <a:pPr marL="0" indent="0">
              <a:buNone/>
            </a:pPr>
            <a:endParaRPr lang="en-SG" dirty="0" smtClean="0"/>
          </a:p>
          <a:p>
            <a:r>
              <a:rPr lang="en-SG" dirty="0" smtClean="0"/>
              <a:t>Use “</a:t>
            </a:r>
            <a:r>
              <a:rPr lang="en-SG" dirty="0" err="1" smtClean="0"/>
              <a:t>ifconfig</a:t>
            </a:r>
            <a:r>
              <a:rPr lang="en-SG" dirty="0" smtClean="0"/>
              <a:t>” to get IP address</a:t>
            </a:r>
          </a:p>
          <a:p>
            <a:pPr lvl="1"/>
            <a:r>
              <a:rPr lang="en-SG" i="1" dirty="0" err="1"/>
              <a:t>i</a:t>
            </a:r>
            <a:r>
              <a:rPr lang="en-SG" i="1" dirty="0" err="1" smtClean="0"/>
              <a:t>fconfig</a:t>
            </a:r>
            <a:endParaRPr lang="en-SG" i="1" dirty="0" smtClean="0"/>
          </a:p>
          <a:p>
            <a:pPr lvl="1"/>
            <a:r>
              <a:rPr lang="en-SG" dirty="0" smtClean="0"/>
              <a:t>Look under “eth0”</a:t>
            </a:r>
          </a:p>
          <a:p>
            <a:r>
              <a:rPr lang="en-SG" dirty="0" smtClean="0"/>
              <a:t>Windows </a:t>
            </a:r>
          </a:p>
          <a:p>
            <a:pPr lvl="1"/>
            <a:r>
              <a:rPr lang="en-SG" dirty="0" smtClean="0"/>
              <a:t>Putty: Hostname: </a:t>
            </a:r>
            <a:r>
              <a:rPr lang="en-SG" dirty="0" err="1" smtClean="0"/>
              <a:t>x.x.x.x</a:t>
            </a:r>
            <a:r>
              <a:rPr lang="en-SG" dirty="0" smtClean="0"/>
              <a:t>, Port: 22</a:t>
            </a:r>
          </a:p>
          <a:p>
            <a:r>
              <a:rPr lang="en-SG" dirty="0" smtClean="0"/>
              <a:t>Mac/Linux</a:t>
            </a:r>
          </a:p>
          <a:p>
            <a:pPr lvl="1"/>
            <a:r>
              <a:rPr lang="en-SG" dirty="0" smtClean="0"/>
              <a:t>Open terminal</a:t>
            </a:r>
          </a:p>
          <a:p>
            <a:pPr lvl="1"/>
            <a:r>
              <a:rPr lang="en-SG" i="1" dirty="0" err="1"/>
              <a:t>s</a:t>
            </a:r>
            <a:r>
              <a:rPr lang="en-SG" i="1" dirty="0" err="1" smtClean="0"/>
              <a:t>sh</a:t>
            </a:r>
            <a:r>
              <a:rPr lang="en-SG" i="1" dirty="0" smtClean="0"/>
              <a:t> </a:t>
            </a:r>
            <a:r>
              <a:rPr lang="en-SG" i="1" dirty="0" err="1" smtClean="0"/>
              <a:t>pi@x.x.x.x</a:t>
            </a:r>
            <a:endParaRPr lang="en-SG" i="1" dirty="0" smtClean="0"/>
          </a:p>
          <a:p>
            <a:endParaRPr lang="en-SG" dirty="0" smtClean="0"/>
          </a:p>
          <a:p>
            <a:endParaRPr lang="en-SG" dirty="0"/>
          </a:p>
        </p:txBody>
      </p:sp>
    </p:spTree>
    <p:extLst>
      <p:ext uri="{BB962C8B-B14F-4D97-AF65-F5344CB8AC3E}">
        <p14:creationId xmlns:p14="http://schemas.microsoft.com/office/powerpoint/2010/main" val="368965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65126"/>
            <a:ext cx="8854751" cy="1325563"/>
          </a:xfrm>
        </p:spPr>
        <p:txBody>
          <a:bodyPr/>
          <a:lstStyle/>
          <a:p>
            <a:r>
              <a:rPr lang="en-SG" dirty="0" err="1" smtClean="0"/>
              <a:t>Raspbian</a:t>
            </a:r>
            <a:r>
              <a:rPr lang="en-SG" dirty="0" smtClean="0"/>
              <a:t> default username/password</a:t>
            </a:r>
            <a:endParaRPr lang="en-SG" dirty="0"/>
          </a:p>
        </p:txBody>
      </p:sp>
      <p:sp>
        <p:nvSpPr>
          <p:cNvPr id="3" name="Content Placeholder 2"/>
          <p:cNvSpPr>
            <a:spLocks noGrp="1"/>
          </p:cNvSpPr>
          <p:nvPr>
            <p:ph idx="1"/>
          </p:nvPr>
        </p:nvSpPr>
        <p:spPr/>
        <p:txBody>
          <a:bodyPr/>
          <a:lstStyle/>
          <a:p>
            <a:r>
              <a:rPr lang="en-SG" dirty="0" smtClean="0"/>
              <a:t>Username: pi</a:t>
            </a:r>
          </a:p>
          <a:p>
            <a:r>
              <a:rPr lang="en-SG" dirty="0" smtClean="0"/>
              <a:t>Password: raspberry</a:t>
            </a:r>
            <a:endParaRPr lang="en-SG" dirty="0"/>
          </a:p>
        </p:txBody>
      </p:sp>
    </p:spTree>
    <p:extLst>
      <p:ext uri="{BB962C8B-B14F-4D97-AF65-F5344CB8AC3E}">
        <p14:creationId xmlns:p14="http://schemas.microsoft.com/office/powerpoint/2010/main" val="559482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3413"/>
            <a:ext cx="7886700" cy="1325563"/>
          </a:xfrm>
        </p:spPr>
        <p:txBody>
          <a:bodyPr/>
          <a:lstStyle/>
          <a:p>
            <a:r>
              <a:rPr lang="en-SG" dirty="0" smtClean="0"/>
              <a:t>Unix basics</a:t>
            </a:r>
            <a:endParaRPr lang="en-SG" dirty="0"/>
          </a:p>
        </p:txBody>
      </p:sp>
      <p:sp>
        <p:nvSpPr>
          <p:cNvPr id="3" name="Content Placeholder 2"/>
          <p:cNvSpPr>
            <a:spLocks noGrp="1"/>
          </p:cNvSpPr>
          <p:nvPr>
            <p:ph idx="1"/>
          </p:nvPr>
        </p:nvSpPr>
        <p:spPr>
          <a:xfrm>
            <a:off x="628650" y="1107168"/>
            <a:ext cx="7886700" cy="5592212"/>
          </a:xfrm>
        </p:spPr>
        <p:txBody>
          <a:bodyPr>
            <a:normAutofit fontScale="62500" lnSpcReduction="20000"/>
          </a:bodyPr>
          <a:lstStyle/>
          <a:p>
            <a:r>
              <a:rPr lang="en-SG" dirty="0" smtClean="0"/>
              <a:t>Show directory contents: </a:t>
            </a:r>
          </a:p>
          <a:p>
            <a:pPr lvl="1"/>
            <a:r>
              <a:rPr lang="en-SG" dirty="0" smtClean="0"/>
              <a:t>(Do this after every command below to see what has changed) </a:t>
            </a:r>
          </a:p>
          <a:p>
            <a:pPr lvl="1"/>
            <a:r>
              <a:rPr lang="en-SG" i="1" dirty="0" err="1" smtClean="0"/>
              <a:t>ls</a:t>
            </a:r>
            <a:r>
              <a:rPr lang="en-SG" i="1" dirty="0" smtClean="0"/>
              <a:t> or </a:t>
            </a:r>
            <a:r>
              <a:rPr lang="en-SG" i="1" dirty="0" err="1" smtClean="0"/>
              <a:t>ls</a:t>
            </a:r>
            <a:r>
              <a:rPr lang="en-SG" i="1" dirty="0" smtClean="0"/>
              <a:t> -l</a:t>
            </a:r>
          </a:p>
          <a:p>
            <a:r>
              <a:rPr lang="en-SG" dirty="0" smtClean="0"/>
              <a:t>Make directory: </a:t>
            </a:r>
          </a:p>
          <a:p>
            <a:pPr lvl="1"/>
            <a:r>
              <a:rPr lang="en-SG" i="1" dirty="0" err="1" smtClean="0"/>
              <a:t>mkdir</a:t>
            </a:r>
            <a:r>
              <a:rPr lang="en-SG" i="1" dirty="0" smtClean="0"/>
              <a:t> lesson</a:t>
            </a:r>
          </a:p>
          <a:p>
            <a:r>
              <a:rPr lang="en-SG" dirty="0" smtClean="0"/>
              <a:t>Change directory: </a:t>
            </a:r>
          </a:p>
          <a:p>
            <a:pPr lvl="1"/>
            <a:r>
              <a:rPr lang="en-SG" i="1" dirty="0" smtClean="0"/>
              <a:t>cd lesson</a:t>
            </a:r>
          </a:p>
          <a:p>
            <a:r>
              <a:rPr lang="en-SG" dirty="0" smtClean="0"/>
              <a:t>Create an empty file: </a:t>
            </a:r>
          </a:p>
          <a:p>
            <a:pPr lvl="1"/>
            <a:r>
              <a:rPr lang="en-SG" i="1" dirty="0" smtClean="0"/>
              <a:t>touch </a:t>
            </a:r>
            <a:r>
              <a:rPr lang="en-SG" i="1" dirty="0" err="1" smtClean="0"/>
              <a:t>myfile</a:t>
            </a:r>
            <a:endParaRPr lang="en-SG" i="1" dirty="0" smtClean="0"/>
          </a:p>
          <a:p>
            <a:r>
              <a:rPr lang="en-SG" dirty="0" smtClean="0"/>
              <a:t>Edit file with </a:t>
            </a:r>
            <a:r>
              <a:rPr lang="en-SG" dirty="0" err="1" smtClean="0"/>
              <a:t>nano</a:t>
            </a:r>
            <a:r>
              <a:rPr lang="en-SG" dirty="0" smtClean="0"/>
              <a:t>: </a:t>
            </a:r>
          </a:p>
          <a:p>
            <a:pPr lvl="1"/>
            <a:r>
              <a:rPr lang="en-SG" i="1" dirty="0" err="1" smtClean="0"/>
              <a:t>nano</a:t>
            </a:r>
            <a:r>
              <a:rPr lang="en-SG" i="1" dirty="0" smtClean="0"/>
              <a:t> </a:t>
            </a:r>
            <a:r>
              <a:rPr lang="en-SG" i="1" dirty="0" err="1" smtClean="0"/>
              <a:t>myfile</a:t>
            </a:r>
            <a:endParaRPr lang="en-SG" i="1" dirty="0" smtClean="0"/>
          </a:p>
          <a:p>
            <a:pPr lvl="1"/>
            <a:r>
              <a:rPr lang="en-SG" i="1" dirty="0" smtClean="0"/>
              <a:t>Type something random inside the text editor then press </a:t>
            </a:r>
            <a:r>
              <a:rPr lang="en-SG" i="1" dirty="0" err="1" smtClean="0"/>
              <a:t>Ctrl+X</a:t>
            </a:r>
            <a:r>
              <a:rPr lang="en-SG" i="1" dirty="0" smtClean="0"/>
              <a:t> to save and quit.</a:t>
            </a:r>
          </a:p>
          <a:p>
            <a:r>
              <a:rPr lang="en-SG" dirty="0" smtClean="0"/>
              <a:t>View file quickly: </a:t>
            </a:r>
          </a:p>
          <a:p>
            <a:pPr lvl="1"/>
            <a:r>
              <a:rPr lang="en-SG" i="1" dirty="0" smtClean="0"/>
              <a:t>cat </a:t>
            </a:r>
            <a:r>
              <a:rPr lang="en-SG" i="1" dirty="0" err="1" smtClean="0"/>
              <a:t>myfile</a:t>
            </a:r>
            <a:endParaRPr lang="en-SG" i="1" dirty="0"/>
          </a:p>
          <a:p>
            <a:r>
              <a:rPr lang="en-SG" dirty="0" smtClean="0"/>
              <a:t>Copy file</a:t>
            </a:r>
          </a:p>
          <a:p>
            <a:pPr lvl="1"/>
            <a:r>
              <a:rPr lang="en-SG" i="1" dirty="0" err="1"/>
              <a:t>c</a:t>
            </a:r>
            <a:r>
              <a:rPr lang="en-SG" i="1" dirty="0" err="1" smtClean="0"/>
              <a:t>p</a:t>
            </a:r>
            <a:r>
              <a:rPr lang="en-SG" i="1" dirty="0" smtClean="0"/>
              <a:t> </a:t>
            </a:r>
            <a:r>
              <a:rPr lang="en-SG" i="1" dirty="0" err="1" smtClean="0"/>
              <a:t>myfile</a:t>
            </a:r>
            <a:r>
              <a:rPr lang="en-SG" i="1" dirty="0" smtClean="0"/>
              <a:t> myfile</a:t>
            </a:r>
            <a:r>
              <a:rPr lang="en-SG" i="1" dirty="0"/>
              <a:t>2</a:t>
            </a:r>
            <a:endParaRPr lang="en-SG" i="1" dirty="0" smtClean="0"/>
          </a:p>
          <a:p>
            <a:r>
              <a:rPr lang="en-SG" dirty="0" smtClean="0"/>
              <a:t>Remove file: </a:t>
            </a:r>
          </a:p>
          <a:p>
            <a:pPr lvl="1"/>
            <a:r>
              <a:rPr lang="en-SG" i="1" dirty="0" err="1" smtClean="0"/>
              <a:t>rm</a:t>
            </a:r>
            <a:r>
              <a:rPr lang="en-SG" i="1" dirty="0" smtClean="0"/>
              <a:t> </a:t>
            </a:r>
            <a:r>
              <a:rPr lang="en-SG" i="1" dirty="0" err="1" smtClean="0"/>
              <a:t>myfile</a:t>
            </a:r>
            <a:endParaRPr lang="en-SG" i="1" dirty="0" smtClean="0"/>
          </a:p>
          <a:p>
            <a:r>
              <a:rPr lang="en-SG" dirty="0" smtClean="0"/>
              <a:t>Move file</a:t>
            </a:r>
          </a:p>
          <a:p>
            <a:pPr lvl="1"/>
            <a:r>
              <a:rPr lang="en-SG" i="1" dirty="0"/>
              <a:t>m</a:t>
            </a:r>
            <a:r>
              <a:rPr lang="en-SG" i="1" dirty="0" smtClean="0"/>
              <a:t>v myfile2 </a:t>
            </a:r>
            <a:r>
              <a:rPr lang="en-SG" i="1" dirty="0" err="1" smtClean="0"/>
              <a:t>myfile</a:t>
            </a:r>
            <a:endParaRPr lang="en-SG" i="1" dirty="0" smtClean="0"/>
          </a:p>
        </p:txBody>
      </p:sp>
    </p:spTree>
    <p:extLst>
      <p:ext uri="{BB962C8B-B14F-4D97-AF65-F5344CB8AC3E}">
        <p14:creationId xmlns:p14="http://schemas.microsoft.com/office/powerpoint/2010/main" val="1469020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30" y="-69214"/>
            <a:ext cx="7886700" cy="1325563"/>
          </a:xfrm>
        </p:spPr>
        <p:txBody>
          <a:bodyPr/>
          <a:lstStyle/>
          <a:p>
            <a:r>
              <a:rPr lang="en-SG" dirty="0" smtClean="0"/>
              <a:t>Other useful commands</a:t>
            </a:r>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1088825027"/>
              </p:ext>
            </p:extLst>
          </p:nvPr>
        </p:nvGraphicFramePr>
        <p:xfrm>
          <a:off x="579120" y="993140"/>
          <a:ext cx="7665720" cy="5055870"/>
        </p:xfrm>
        <a:graphic>
          <a:graphicData uri="http://schemas.openxmlformats.org/drawingml/2006/table">
            <a:tbl>
              <a:tblPr firstRow="1" bandRow="1">
                <a:tableStyleId>{5C22544A-7EE6-4342-B048-85BDC9FD1C3A}</a:tableStyleId>
              </a:tblPr>
              <a:tblGrid>
                <a:gridCol w="3832860"/>
                <a:gridCol w="3832860"/>
              </a:tblGrid>
              <a:tr h="629285">
                <a:tc>
                  <a:txBody>
                    <a:bodyPr/>
                    <a:lstStyle/>
                    <a:p>
                      <a:r>
                        <a:rPr lang="en-SG" dirty="0" smtClean="0"/>
                        <a:t>Command</a:t>
                      </a:r>
                      <a:endParaRPr lang="en-SG" dirty="0"/>
                    </a:p>
                  </a:txBody>
                  <a:tcPr/>
                </a:tc>
                <a:tc>
                  <a:txBody>
                    <a:bodyPr/>
                    <a:lstStyle/>
                    <a:p>
                      <a:r>
                        <a:rPr lang="en-SG" dirty="0" smtClean="0"/>
                        <a:t>Purpose</a:t>
                      </a:r>
                      <a:endParaRPr lang="en-SG" dirty="0"/>
                    </a:p>
                  </a:txBody>
                  <a:tcPr/>
                </a:tc>
              </a:tr>
              <a:tr h="629285">
                <a:tc>
                  <a:txBody>
                    <a:bodyPr/>
                    <a:lstStyle/>
                    <a:p>
                      <a:r>
                        <a:rPr lang="en-SG" dirty="0" smtClean="0"/>
                        <a:t>man</a:t>
                      </a:r>
                      <a:endParaRPr lang="en-SG" dirty="0"/>
                    </a:p>
                  </a:txBody>
                  <a:tcPr/>
                </a:tc>
                <a:tc>
                  <a:txBody>
                    <a:bodyPr/>
                    <a:lstStyle/>
                    <a:p>
                      <a:r>
                        <a:rPr lang="en-SG" dirty="0" smtClean="0"/>
                        <a:t>Get</a:t>
                      </a:r>
                      <a:r>
                        <a:rPr lang="en-SG" baseline="0" dirty="0" smtClean="0"/>
                        <a:t> information about a particular command. </a:t>
                      </a:r>
                      <a:r>
                        <a:rPr lang="en-SG" baseline="0" dirty="0" err="1" smtClean="0"/>
                        <a:t>Eg</a:t>
                      </a:r>
                      <a:r>
                        <a:rPr lang="en-SG" baseline="0" dirty="0" smtClean="0"/>
                        <a:t>: man </a:t>
                      </a:r>
                      <a:r>
                        <a:rPr lang="en-SG" baseline="0" dirty="0" err="1" smtClean="0"/>
                        <a:t>ls</a:t>
                      </a:r>
                      <a:endParaRPr lang="en-SG" dirty="0"/>
                    </a:p>
                  </a:txBody>
                  <a:tcPr/>
                </a:tc>
              </a:tr>
              <a:tr h="629285">
                <a:tc>
                  <a:txBody>
                    <a:bodyPr/>
                    <a:lstStyle/>
                    <a:p>
                      <a:r>
                        <a:rPr lang="en-SG" dirty="0" err="1" smtClean="0"/>
                        <a:t>ifconfig</a:t>
                      </a:r>
                      <a:endParaRPr lang="en-SG" dirty="0"/>
                    </a:p>
                  </a:txBody>
                  <a:tcPr/>
                </a:tc>
                <a:tc>
                  <a:txBody>
                    <a:bodyPr/>
                    <a:lstStyle/>
                    <a:p>
                      <a:r>
                        <a:rPr lang="en-SG" dirty="0" smtClean="0"/>
                        <a:t>Get network information like IP</a:t>
                      </a:r>
                      <a:r>
                        <a:rPr lang="en-SG" baseline="0" dirty="0" smtClean="0"/>
                        <a:t> address</a:t>
                      </a:r>
                      <a:endParaRPr lang="en-SG" dirty="0"/>
                    </a:p>
                  </a:txBody>
                  <a:tcPr/>
                </a:tc>
              </a:tr>
              <a:tr h="629285">
                <a:tc>
                  <a:txBody>
                    <a:bodyPr/>
                    <a:lstStyle/>
                    <a:p>
                      <a:r>
                        <a:rPr lang="en-SG" dirty="0" err="1" smtClean="0"/>
                        <a:t>adduser</a:t>
                      </a:r>
                      <a:endParaRPr lang="en-SG" dirty="0"/>
                    </a:p>
                  </a:txBody>
                  <a:tcPr/>
                </a:tc>
                <a:tc>
                  <a:txBody>
                    <a:bodyPr/>
                    <a:lstStyle/>
                    <a:p>
                      <a:r>
                        <a:rPr lang="en-SG" dirty="0" smtClean="0"/>
                        <a:t>Create</a:t>
                      </a:r>
                      <a:r>
                        <a:rPr lang="en-SG" baseline="0" dirty="0" smtClean="0"/>
                        <a:t> user</a:t>
                      </a:r>
                      <a:endParaRPr lang="en-SG" dirty="0"/>
                    </a:p>
                  </a:txBody>
                  <a:tcPr/>
                </a:tc>
              </a:tr>
              <a:tr h="629285">
                <a:tc>
                  <a:txBody>
                    <a:bodyPr/>
                    <a:lstStyle/>
                    <a:p>
                      <a:r>
                        <a:rPr lang="en-SG" dirty="0" err="1" smtClean="0"/>
                        <a:t>passwd</a:t>
                      </a:r>
                      <a:endParaRPr lang="en-SG" dirty="0"/>
                    </a:p>
                  </a:txBody>
                  <a:tcPr/>
                </a:tc>
                <a:tc>
                  <a:txBody>
                    <a:bodyPr/>
                    <a:lstStyle/>
                    <a:p>
                      <a:r>
                        <a:rPr lang="en-SG" dirty="0" smtClean="0"/>
                        <a:t>Change password</a:t>
                      </a:r>
                      <a:endParaRPr lang="en-SG" dirty="0"/>
                    </a:p>
                  </a:txBody>
                  <a:tcPr/>
                </a:tc>
              </a:tr>
              <a:tr h="629285">
                <a:tc>
                  <a:txBody>
                    <a:bodyPr/>
                    <a:lstStyle/>
                    <a:p>
                      <a:r>
                        <a:rPr lang="en-SG" dirty="0" err="1" smtClean="0"/>
                        <a:t>uname</a:t>
                      </a:r>
                      <a:r>
                        <a:rPr lang="en-SG" dirty="0" smtClean="0"/>
                        <a:t> –a,</a:t>
                      </a:r>
                      <a:r>
                        <a:rPr lang="en-SG" baseline="0" dirty="0" smtClean="0"/>
                        <a:t> </a:t>
                      </a:r>
                      <a:r>
                        <a:rPr lang="en-SG" dirty="0" err="1" smtClean="0"/>
                        <a:t>uname</a:t>
                      </a:r>
                      <a:r>
                        <a:rPr lang="en-SG" dirty="0" smtClean="0"/>
                        <a:t> -r</a:t>
                      </a:r>
                      <a:endParaRPr lang="en-SG" dirty="0"/>
                    </a:p>
                  </a:txBody>
                  <a:tcPr/>
                </a:tc>
                <a:tc>
                  <a:txBody>
                    <a:bodyPr/>
                    <a:lstStyle/>
                    <a:p>
                      <a:r>
                        <a:rPr lang="en-SG" dirty="0" smtClean="0"/>
                        <a:t>Show</a:t>
                      </a:r>
                      <a:r>
                        <a:rPr lang="en-SG" baseline="0" dirty="0" smtClean="0"/>
                        <a:t> OS information</a:t>
                      </a:r>
                      <a:endParaRPr lang="en-SG" dirty="0"/>
                    </a:p>
                  </a:txBody>
                  <a:tcPr/>
                </a:tc>
              </a:tr>
              <a:tr h="629285">
                <a:tc>
                  <a:txBody>
                    <a:bodyPr/>
                    <a:lstStyle/>
                    <a:p>
                      <a:r>
                        <a:rPr lang="en-SG" dirty="0" smtClean="0"/>
                        <a:t>history</a:t>
                      </a:r>
                      <a:endParaRPr lang="en-SG" dirty="0"/>
                    </a:p>
                  </a:txBody>
                  <a:tcPr/>
                </a:tc>
                <a:tc>
                  <a:txBody>
                    <a:bodyPr/>
                    <a:lstStyle/>
                    <a:p>
                      <a:r>
                        <a:rPr lang="en-SG" dirty="0" smtClean="0"/>
                        <a:t>Shows past commands you ran</a:t>
                      </a:r>
                      <a:endParaRPr lang="en-SG" dirty="0"/>
                    </a:p>
                  </a:txBody>
                  <a:tcPr/>
                </a:tc>
              </a:tr>
              <a:tr h="629285">
                <a:tc>
                  <a:txBody>
                    <a:bodyPr/>
                    <a:lstStyle/>
                    <a:p>
                      <a:r>
                        <a:rPr lang="en-SG" dirty="0" err="1" smtClean="0"/>
                        <a:t>chmod</a:t>
                      </a:r>
                      <a:endParaRPr lang="en-SG" dirty="0"/>
                    </a:p>
                  </a:txBody>
                  <a:tcPr/>
                </a:tc>
                <a:tc>
                  <a:txBody>
                    <a:bodyPr/>
                    <a:lstStyle/>
                    <a:p>
                      <a:r>
                        <a:rPr lang="en-SG" dirty="0" smtClean="0"/>
                        <a:t>Change permissions of a file/directory</a:t>
                      </a:r>
                      <a:endParaRPr lang="en-SG" dirty="0"/>
                    </a:p>
                  </a:txBody>
                  <a:tcPr/>
                </a:tc>
              </a:tr>
            </a:tbl>
          </a:graphicData>
        </a:graphic>
      </p:graphicFrame>
    </p:spTree>
    <p:extLst>
      <p:ext uri="{BB962C8B-B14F-4D97-AF65-F5344CB8AC3E}">
        <p14:creationId xmlns:p14="http://schemas.microsoft.com/office/powerpoint/2010/main" val="234259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Multi-user environment:</a:t>
            </a:r>
            <a:br>
              <a:rPr lang="en-SG" dirty="0" smtClean="0"/>
            </a:br>
            <a:r>
              <a:rPr lang="en-SG" dirty="0" smtClean="0"/>
              <a:t>Root vs non-root vs </a:t>
            </a:r>
            <a:r>
              <a:rPr lang="en-SG" dirty="0" err="1" smtClean="0"/>
              <a:t>sudo</a:t>
            </a:r>
            <a:endParaRPr lang="en-SG" dirty="0"/>
          </a:p>
        </p:txBody>
      </p:sp>
      <p:sp>
        <p:nvSpPr>
          <p:cNvPr id="3" name="Content Placeholder 2"/>
          <p:cNvSpPr>
            <a:spLocks noGrp="1"/>
          </p:cNvSpPr>
          <p:nvPr>
            <p:ph idx="1"/>
          </p:nvPr>
        </p:nvSpPr>
        <p:spPr/>
        <p:txBody>
          <a:bodyPr>
            <a:normAutofit fontScale="92500" lnSpcReduction="10000"/>
          </a:bodyPr>
          <a:lstStyle/>
          <a:p>
            <a:r>
              <a:rPr lang="en-SG" dirty="0"/>
              <a:t>r</a:t>
            </a:r>
            <a:r>
              <a:rPr lang="en-SG" dirty="0" smtClean="0"/>
              <a:t>oot (privileges)</a:t>
            </a:r>
          </a:p>
          <a:p>
            <a:pPr lvl="1"/>
            <a:r>
              <a:rPr lang="en-SG" dirty="0" smtClean="0"/>
              <a:t>One administrative user that can do anything</a:t>
            </a:r>
          </a:p>
          <a:p>
            <a:pPr lvl="1"/>
            <a:r>
              <a:rPr lang="en-SG" dirty="0" smtClean="0"/>
              <a:t>Most Linux distributions have root by default except for Ubuntu, </a:t>
            </a:r>
            <a:r>
              <a:rPr lang="en-SG" dirty="0" err="1" smtClean="0"/>
              <a:t>Raspbian</a:t>
            </a:r>
            <a:endParaRPr lang="en-SG" dirty="0" smtClean="0"/>
          </a:p>
          <a:p>
            <a:pPr lvl="1"/>
            <a:r>
              <a:rPr lang="en-SG" dirty="0" smtClean="0"/>
              <a:t>Required for hardware access, package installation </a:t>
            </a:r>
            <a:r>
              <a:rPr lang="en-SG" dirty="0" err="1" smtClean="0"/>
              <a:t>etc</a:t>
            </a:r>
            <a:endParaRPr lang="en-SG" dirty="0"/>
          </a:p>
          <a:p>
            <a:r>
              <a:rPr lang="en-SG" dirty="0" smtClean="0"/>
              <a:t>non-root</a:t>
            </a:r>
          </a:p>
          <a:p>
            <a:pPr lvl="1"/>
            <a:r>
              <a:rPr lang="en-SG" dirty="0" smtClean="0"/>
              <a:t>Only restricted to activities in home (~) directory</a:t>
            </a:r>
          </a:p>
          <a:p>
            <a:r>
              <a:rPr lang="en-SG" dirty="0" err="1"/>
              <a:t>s</a:t>
            </a:r>
            <a:r>
              <a:rPr lang="en-SG" dirty="0" err="1" smtClean="0"/>
              <a:t>udo</a:t>
            </a:r>
            <a:endParaRPr lang="en-SG" dirty="0" smtClean="0"/>
          </a:p>
          <a:p>
            <a:pPr lvl="1"/>
            <a:r>
              <a:rPr lang="en-SG" dirty="0" smtClean="0"/>
              <a:t>Command to let certain non-root users temporarily get root privileges</a:t>
            </a:r>
          </a:p>
          <a:p>
            <a:pPr lvl="1"/>
            <a:r>
              <a:rPr lang="en-SG" dirty="0" smtClean="0"/>
              <a:t>Prepend in front of command that needs root</a:t>
            </a:r>
          </a:p>
          <a:p>
            <a:pPr lvl="2"/>
            <a:r>
              <a:rPr lang="en-SG" dirty="0" err="1" smtClean="0"/>
              <a:t>Eg</a:t>
            </a:r>
            <a:r>
              <a:rPr lang="en-SG" dirty="0" smtClean="0"/>
              <a:t>: </a:t>
            </a:r>
            <a:r>
              <a:rPr lang="en-SG" dirty="0" err="1" smtClean="0"/>
              <a:t>sudo</a:t>
            </a:r>
            <a:r>
              <a:rPr lang="en-SG" dirty="0" smtClean="0"/>
              <a:t> apt-get install java</a:t>
            </a:r>
            <a:endParaRPr lang="en-SG" dirty="0"/>
          </a:p>
        </p:txBody>
      </p:sp>
    </p:spTree>
    <p:extLst>
      <p:ext uri="{BB962C8B-B14F-4D97-AF65-F5344CB8AC3E}">
        <p14:creationId xmlns:p14="http://schemas.microsoft.com/office/powerpoint/2010/main" val="150506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Package management</a:t>
            </a:r>
            <a:endParaRPr lang="en-SG" dirty="0"/>
          </a:p>
        </p:txBody>
      </p:sp>
      <p:sp>
        <p:nvSpPr>
          <p:cNvPr id="3" name="Content Placeholder 2"/>
          <p:cNvSpPr>
            <a:spLocks noGrp="1"/>
          </p:cNvSpPr>
          <p:nvPr>
            <p:ph idx="1"/>
          </p:nvPr>
        </p:nvSpPr>
        <p:spPr/>
        <p:txBody>
          <a:bodyPr/>
          <a:lstStyle/>
          <a:p>
            <a:r>
              <a:rPr lang="en-SG" dirty="0" smtClean="0"/>
              <a:t>Install software from online repositories</a:t>
            </a:r>
          </a:p>
          <a:p>
            <a:r>
              <a:rPr lang="en-SG" dirty="0" smtClean="0"/>
              <a:t>Maintains dependencies for you</a:t>
            </a:r>
          </a:p>
          <a:p>
            <a:endParaRPr lang="en-SG" dirty="0"/>
          </a:p>
          <a:p>
            <a:r>
              <a:rPr lang="en-SG" dirty="0" smtClean="0"/>
              <a:t>All these software come as packages</a:t>
            </a:r>
          </a:p>
          <a:p>
            <a:pPr lvl="1"/>
            <a:r>
              <a:rPr lang="en-SG" dirty="0" smtClean="0"/>
              <a:t>Firefox, </a:t>
            </a:r>
            <a:r>
              <a:rPr lang="en-SG" dirty="0" err="1" smtClean="0"/>
              <a:t>nano</a:t>
            </a:r>
            <a:r>
              <a:rPr lang="en-SG" dirty="0" smtClean="0"/>
              <a:t>, </a:t>
            </a:r>
            <a:r>
              <a:rPr lang="en-SG" dirty="0" err="1" smtClean="0"/>
              <a:t>sudo</a:t>
            </a:r>
            <a:endParaRPr lang="en-SG" dirty="0" smtClean="0"/>
          </a:p>
          <a:p>
            <a:endParaRPr lang="en-SG" dirty="0"/>
          </a:p>
        </p:txBody>
      </p:sp>
    </p:spTree>
    <p:extLst>
      <p:ext uri="{BB962C8B-B14F-4D97-AF65-F5344CB8AC3E}">
        <p14:creationId xmlns:p14="http://schemas.microsoft.com/office/powerpoint/2010/main" val="1537719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Download SSH client</a:t>
            </a:r>
            <a:endParaRPr lang="en-SG" dirty="0"/>
          </a:p>
        </p:txBody>
      </p:sp>
      <p:sp>
        <p:nvSpPr>
          <p:cNvPr id="3" name="Content Placeholder 2"/>
          <p:cNvSpPr>
            <a:spLocks noGrp="1"/>
          </p:cNvSpPr>
          <p:nvPr>
            <p:ph idx="1"/>
          </p:nvPr>
        </p:nvSpPr>
        <p:spPr/>
        <p:txBody>
          <a:bodyPr/>
          <a:lstStyle/>
          <a:p>
            <a:r>
              <a:rPr lang="en-SG" dirty="0" smtClean="0"/>
              <a:t>Windows: Download Putty</a:t>
            </a:r>
          </a:p>
          <a:p>
            <a:r>
              <a:rPr lang="en-SG" dirty="0" smtClean="0"/>
              <a:t>Linux/Mac: Includes SSH client by default</a:t>
            </a:r>
            <a:endParaRPr lang="en-SG" dirty="0"/>
          </a:p>
        </p:txBody>
      </p:sp>
    </p:spTree>
    <p:extLst>
      <p:ext uri="{BB962C8B-B14F-4D97-AF65-F5344CB8AC3E}">
        <p14:creationId xmlns:p14="http://schemas.microsoft.com/office/powerpoint/2010/main" val="478200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Using a package manager</a:t>
            </a:r>
            <a:br>
              <a:rPr lang="en-SG" dirty="0" smtClean="0"/>
            </a:br>
            <a:r>
              <a:rPr lang="en-SG" sz="3600" dirty="0" smtClean="0"/>
              <a:t>-installing </a:t>
            </a:r>
            <a:r>
              <a:rPr lang="en-SG" sz="3600" dirty="0" err="1" smtClean="0"/>
              <a:t>htop</a:t>
            </a:r>
            <a:endParaRPr lang="en-SG" sz="3600" dirty="0"/>
          </a:p>
        </p:txBody>
      </p:sp>
      <p:sp>
        <p:nvSpPr>
          <p:cNvPr id="3" name="Content Placeholder 2"/>
          <p:cNvSpPr>
            <a:spLocks noGrp="1"/>
          </p:cNvSpPr>
          <p:nvPr>
            <p:ph idx="1"/>
          </p:nvPr>
        </p:nvSpPr>
        <p:spPr>
          <a:xfrm>
            <a:off x="236220" y="1825625"/>
            <a:ext cx="8572500" cy="4351338"/>
          </a:xfrm>
        </p:spPr>
        <p:txBody>
          <a:bodyPr>
            <a:normAutofit fontScale="92500" lnSpcReduction="20000"/>
          </a:bodyPr>
          <a:lstStyle/>
          <a:p>
            <a:endParaRPr lang="en-SG" dirty="0" smtClean="0"/>
          </a:p>
          <a:p>
            <a:r>
              <a:rPr lang="en-SG" dirty="0" smtClean="0"/>
              <a:t>Always run before package installation</a:t>
            </a:r>
          </a:p>
          <a:p>
            <a:pPr lvl="1"/>
            <a:r>
              <a:rPr lang="en-SG" dirty="0" smtClean="0"/>
              <a:t>Update local repository index</a:t>
            </a:r>
            <a:endParaRPr lang="en-SG" dirty="0"/>
          </a:p>
          <a:p>
            <a:pPr lvl="2"/>
            <a:r>
              <a:rPr lang="en-SG" i="1" dirty="0" err="1" smtClean="0"/>
              <a:t>sudo</a:t>
            </a:r>
            <a:r>
              <a:rPr lang="en-SG" i="1" dirty="0" smtClean="0"/>
              <a:t> apt-get update </a:t>
            </a:r>
          </a:p>
          <a:p>
            <a:pPr lvl="1"/>
            <a:r>
              <a:rPr lang="en-SG" dirty="0" smtClean="0"/>
              <a:t>Upgrade all out-of-date packages</a:t>
            </a:r>
          </a:p>
          <a:p>
            <a:pPr lvl="2"/>
            <a:r>
              <a:rPr lang="en-SG" i="1" dirty="0" err="1"/>
              <a:t>s</a:t>
            </a:r>
            <a:r>
              <a:rPr lang="en-SG" i="1" dirty="0" err="1" smtClean="0"/>
              <a:t>udo</a:t>
            </a:r>
            <a:r>
              <a:rPr lang="en-SG" i="1" dirty="0" smtClean="0"/>
              <a:t> apt-get upgrade</a:t>
            </a:r>
          </a:p>
          <a:p>
            <a:pPr marL="0" indent="0">
              <a:buNone/>
            </a:pPr>
            <a:endParaRPr lang="en-SG" dirty="0"/>
          </a:p>
          <a:p>
            <a:r>
              <a:rPr lang="en-SG" dirty="0" smtClean="0"/>
              <a:t>Install </a:t>
            </a:r>
            <a:r>
              <a:rPr lang="en-SG" dirty="0" err="1" smtClean="0"/>
              <a:t>htop</a:t>
            </a:r>
            <a:endParaRPr lang="en-SG" dirty="0" smtClean="0"/>
          </a:p>
          <a:p>
            <a:pPr lvl="1"/>
            <a:r>
              <a:rPr lang="en-SG" i="1" dirty="0" err="1" smtClean="0"/>
              <a:t>sudo</a:t>
            </a:r>
            <a:r>
              <a:rPr lang="en-SG" i="1" dirty="0" smtClean="0"/>
              <a:t> apt-get install </a:t>
            </a:r>
            <a:r>
              <a:rPr lang="en-SG" i="1" dirty="0" err="1" smtClean="0"/>
              <a:t>htop</a:t>
            </a:r>
            <a:endParaRPr lang="en-SG" i="1" dirty="0" smtClean="0"/>
          </a:p>
          <a:p>
            <a:pPr marL="0" indent="0">
              <a:buNone/>
            </a:pPr>
            <a:endParaRPr lang="en-SG" dirty="0" smtClean="0"/>
          </a:p>
          <a:p>
            <a:r>
              <a:rPr lang="en-SG" dirty="0" err="1" smtClean="0"/>
              <a:t>Htop</a:t>
            </a:r>
            <a:r>
              <a:rPr lang="en-SG" dirty="0"/>
              <a:t>:</a:t>
            </a:r>
            <a:r>
              <a:rPr lang="en-SG" dirty="0" smtClean="0"/>
              <a:t> </a:t>
            </a:r>
          </a:p>
          <a:p>
            <a:pPr lvl="1"/>
            <a:r>
              <a:rPr lang="en-SG" dirty="0" smtClean="0"/>
              <a:t>Process information viewer like Windows Task Manager</a:t>
            </a:r>
            <a:endParaRPr lang="en-SG" dirty="0"/>
          </a:p>
        </p:txBody>
      </p:sp>
      <p:sp>
        <p:nvSpPr>
          <p:cNvPr id="4" name="TextBox 3"/>
          <p:cNvSpPr txBox="1"/>
          <p:nvPr/>
        </p:nvSpPr>
        <p:spPr>
          <a:xfrm>
            <a:off x="236220" y="6335486"/>
            <a:ext cx="3947171" cy="369332"/>
          </a:xfrm>
          <a:prstGeom prst="rect">
            <a:avLst/>
          </a:prstGeom>
          <a:noFill/>
        </p:spPr>
        <p:txBody>
          <a:bodyPr wrap="none" rtlCol="0">
            <a:spAutoFit/>
          </a:bodyPr>
          <a:lstStyle/>
          <a:p>
            <a:r>
              <a:rPr lang="en-SG" dirty="0" smtClean="0"/>
              <a:t>*Skip this slide if no internet connection</a:t>
            </a:r>
            <a:endParaRPr lang="en-SG" dirty="0"/>
          </a:p>
        </p:txBody>
      </p:sp>
    </p:spTree>
    <p:extLst>
      <p:ext uri="{BB962C8B-B14F-4D97-AF65-F5344CB8AC3E}">
        <p14:creationId xmlns:p14="http://schemas.microsoft.com/office/powerpoint/2010/main" val="687643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75" y="0"/>
            <a:ext cx="7886700" cy="1325563"/>
          </a:xfrm>
        </p:spPr>
        <p:txBody>
          <a:bodyPr/>
          <a:lstStyle/>
          <a:p>
            <a:r>
              <a:rPr lang="en-SG" dirty="0" smtClean="0"/>
              <a:t>Header pins</a:t>
            </a:r>
            <a:endParaRPr lang="en-SG" dirty="0"/>
          </a:p>
        </p:txBody>
      </p:sp>
      <p:sp>
        <p:nvSpPr>
          <p:cNvPr id="3" name="Content Placeholder 2"/>
          <p:cNvSpPr>
            <a:spLocks noGrp="1"/>
          </p:cNvSpPr>
          <p:nvPr>
            <p:ph idx="1"/>
          </p:nvPr>
        </p:nvSpPr>
        <p:spPr>
          <a:xfrm>
            <a:off x="111875" y="1203649"/>
            <a:ext cx="6718133" cy="4982645"/>
          </a:xfrm>
        </p:spPr>
        <p:txBody>
          <a:bodyPr>
            <a:normAutofit/>
          </a:bodyPr>
          <a:lstStyle/>
          <a:p>
            <a:r>
              <a:rPr lang="en-SG" sz="2400" dirty="0" smtClean="0"/>
              <a:t>26 Digital-only General Purpose Input Output pins</a:t>
            </a:r>
          </a:p>
          <a:p>
            <a:r>
              <a:rPr lang="en-SG" sz="2400" dirty="0" smtClean="0"/>
              <a:t>Includes i2C and SPI</a:t>
            </a:r>
          </a:p>
          <a:p>
            <a:r>
              <a:rPr lang="en-SG" sz="2400" dirty="0" smtClean="0"/>
              <a:t>3.3V logic levels</a:t>
            </a:r>
          </a:p>
          <a:p>
            <a:r>
              <a:rPr lang="en-SG" sz="2400" dirty="0" smtClean="0"/>
              <a:t>No </a:t>
            </a:r>
            <a:r>
              <a:rPr lang="en-SG" sz="2400" dirty="0" err="1" smtClean="0"/>
              <a:t>analog</a:t>
            </a:r>
            <a:r>
              <a:rPr lang="en-SG" sz="2400" dirty="0" smtClean="0"/>
              <a:t>-digital-converter</a:t>
            </a:r>
          </a:p>
          <a:p>
            <a:pPr lvl="1"/>
            <a:r>
              <a:rPr lang="en-SG" sz="2000" dirty="0"/>
              <a:t>Use external ADC like MCP3008</a:t>
            </a:r>
          </a:p>
          <a:p>
            <a:endParaRPr lang="en-SG" sz="2400" dirty="0" smtClean="0"/>
          </a:p>
          <a:p>
            <a:endParaRPr lang="en-SG" sz="2400" dirty="0"/>
          </a:p>
        </p:txBody>
      </p:sp>
      <p:pic>
        <p:nvPicPr>
          <p:cNvPr id="5" name="Picture 4"/>
          <p:cNvPicPr>
            <a:picLocks noChangeAspect="1"/>
          </p:cNvPicPr>
          <p:nvPr/>
        </p:nvPicPr>
        <p:blipFill>
          <a:blip r:embed="rId2"/>
          <a:stretch>
            <a:fillRect/>
          </a:stretch>
        </p:blipFill>
        <p:spPr>
          <a:xfrm>
            <a:off x="7054453" y="0"/>
            <a:ext cx="2089547" cy="6858000"/>
          </a:xfrm>
          <a:prstGeom prst="rect">
            <a:avLst/>
          </a:prstGeom>
        </p:spPr>
      </p:pic>
      <p:pic>
        <p:nvPicPr>
          <p:cNvPr id="6" name="Picture 5"/>
          <p:cNvPicPr>
            <a:picLocks noChangeAspect="1"/>
          </p:cNvPicPr>
          <p:nvPr/>
        </p:nvPicPr>
        <p:blipFill>
          <a:blip r:embed="rId3"/>
          <a:stretch>
            <a:fillRect/>
          </a:stretch>
        </p:blipFill>
        <p:spPr>
          <a:xfrm>
            <a:off x="895273" y="3818979"/>
            <a:ext cx="3297922" cy="2475141"/>
          </a:xfrm>
          <a:prstGeom prst="rect">
            <a:avLst/>
          </a:prstGeom>
        </p:spPr>
      </p:pic>
    </p:spTree>
    <p:extLst>
      <p:ext uri="{BB962C8B-B14F-4D97-AF65-F5344CB8AC3E}">
        <p14:creationId xmlns:p14="http://schemas.microsoft.com/office/powerpoint/2010/main" val="379830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Using the GPIO pins</a:t>
            </a:r>
            <a:endParaRPr lang="en-SG" dirty="0"/>
          </a:p>
        </p:txBody>
      </p:sp>
      <p:sp>
        <p:nvSpPr>
          <p:cNvPr id="3" name="Content Placeholder 2"/>
          <p:cNvSpPr>
            <a:spLocks noGrp="1"/>
          </p:cNvSpPr>
          <p:nvPr>
            <p:ph idx="1"/>
          </p:nvPr>
        </p:nvSpPr>
        <p:spPr/>
        <p:txBody>
          <a:bodyPr/>
          <a:lstStyle/>
          <a:p>
            <a:r>
              <a:rPr lang="en-SG" dirty="0" smtClean="0"/>
              <a:t>Python programming language</a:t>
            </a:r>
          </a:p>
          <a:p>
            <a:r>
              <a:rPr lang="en-SG" dirty="0" smtClean="0"/>
              <a:t>LED</a:t>
            </a:r>
          </a:p>
          <a:p>
            <a:r>
              <a:rPr lang="en-SG" dirty="0" smtClean="0"/>
              <a:t>Button</a:t>
            </a:r>
            <a:endParaRPr lang="en-SG" dirty="0"/>
          </a:p>
        </p:txBody>
      </p:sp>
    </p:spTree>
    <p:extLst>
      <p:ext uri="{BB962C8B-B14F-4D97-AF65-F5344CB8AC3E}">
        <p14:creationId xmlns:p14="http://schemas.microsoft.com/office/powerpoint/2010/main" val="88132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solidFill>
                  <a:srgbClr val="FF0000"/>
                </a:solidFill>
              </a:rPr>
              <a:t>Before handling GPIO</a:t>
            </a:r>
            <a:endParaRPr lang="en-SG" dirty="0">
              <a:solidFill>
                <a:srgbClr val="FF0000"/>
              </a:solidFill>
            </a:endParaRPr>
          </a:p>
        </p:txBody>
      </p:sp>
      <p:sp>
        <p:nvSpPr>
          <p:cNvPr id="3" name="Content Placeholder 2"/>
          <p:cNvSpPr>
            <a:spLocks noGrp="1"/>
          </p:cNvSpPr>
          <p:nvPr>
            <p:ph idx="1"/>
          </p:nvPr>
        </p:nvSpPr>
        <p:spPr/>
        <p:txBody>
          <a:bodyPr/>
          <a:lstStyle/>
          <a:p>
            <a:r>
              <a:rPr lang="en-SG" dirty="0" smtClean="0"/>
              <a:t>Always shut down the </a:t>
            </a:r>
            <a:r>
              <a:rPr lang="en-SG" dirty="0" err="1" smtClean="0"/>
              <a:t>Rpi</a:t>
            </a:r>
            <a:endParaRPr lang="en-SG" dirty="0" smtClean="0"/>
          </a:p>
          <a:p>
            <a:r>
              <a:rPr lang="en-SG" i="1" dirty="0" err="1"/>
              <a:t>s</a:t>
            </a:r>
            <a:r>
              <a:rPr lang="en-SG" i="1" dirty="0" err="1" smtClean="0"/>
              <a:t>udo</a:t>
            </a:r>
            <a:r>
              <a:rPr lang="en-SG" i="1" dirty="0" smtClean="0"/>
              <a:t> </a:t>
            </a:r>
            <a:r>
              <a:rPr lang="en-SG" i="1" dirty="0" err="1" smtClean="0"/>
              <a:t>poweroff</a:t>
            </a:r>
            <a:endParaRPr lang="en-SG" i="1" dirty="0" smtClean="0"/>
          </a:p>
          <a:p>
            <a:endParaRPr lang="en-SG" i="1" dirty="0"/>
          </a:p>
          <a:p>
            <a:r>
              <a:rPr lang="en-SG" dirty="0" smtClean="0"/>
              <a:t>Side note: Unlike the Arduino, </a:t>
            </a:r>
            <a:r>
              <a:rPr lang="en-SG" dirty="0" err="1" smtClean="0"/>
              <a:t>Rpi</a:t>
            </a:r>
            <a:r>
              <a:rPr lang="en-SG" dirty="0" smtClean="0"/>
              <a:t> needs to be </a:t>
            </a:r>
            <a:r>
              <a:rPr lang="en-SG" dirty="0" smtClean="0">
                <a:solidFill>
                  <a:srgbClr val="FF0000"/>
                </a:solidFill>
              </a:rPr>
              <a:t>shutdown properly </a:t>
            </a:r>
            <a:r>
              <a:rPr lang="en-SG" dirty="0" smtClean="0"/>
              <a:t>before pulling the power.</a:t>
            </a:r>
            <a:endParaRPr lang="en-SG" dirty="0"/>
          </a:p>
        </p:txBody>
      </p:sp>
    </p:spTree>
    <p:extLst>
      <p:ext uri="{BB962C8B-B14F-4D97-AF65-F5344CB8AC3E}">
        <p14:creationId xmlns:p14="http://schemas.microsoft.com/office/powerpoint/2010/main" val="737574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75435"/>
            <a:ext cx="7886700" cy="1325563"/>
          </a:xfrm>
        </p:spPr>
        <p:txBody>
          <a:bodyPr/>
          <a:lstStyle/>
          <a:p>
            <a:r>
              <a:rPr lang="en-SG" dirty="0" smtClean="0"/>
              <a:t>LED and Button Connection</a:t>
            </a:r>
            <a:endParaRPr lang="en-SG"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803" y="1133141"/>
            <a:ext cx="6928391" cy="5658709"/>
          </a:xfrm>
          <a:prstGeom prst="rect">
            <a:avLst/>
          </a:prstGeom>
        </p:spPr>
      </p:pic>
    </p:spTree>
    <p:extLst>
      <p:ext uri="{BB962C8B-B14F-4D97-AF65-F5344CB8AC3E}">
        <p14:creationId xmlns:p14="http://schemas.microsoft.com/office/powerpoint/2010/main" val="22331609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779" y="0"/>
            <a:ext cx="4109605" cy="817257"/>
          </a:xfrm>
        </p:spPr>
        <p:txBody>
          <a:bodyPr/>
          <a:lstStyle/>
          <a:p>
            <a:r>
              <a:rPr lang="en-SG" dirty="0" smtClean="0"/>
              <a:t>LED code</a:t>
            </a:r>
            <a:endParaRPr lang="en-SG" dirty="0"/>
          </a:p>
        </p:txBody>
      </p:sp>
      <p:sp>
        <p:nvSpPr>
          <p:cNvPr id="7" name="TextBox 6"/>
          <p:cNvSpPr txBox="1"/>
          <p:nvPr/>
        </p:nvSpPr>
        <p:spPr>
          <a:xfrm>
            <a:off x="5680364" y="1727813"/>
            <a:ext cx="3398981" cy="3139321"/>
          </a:xfrm>
          <a:prstGeom prst="rect">
            <a:avLst/>
          </a:prstGeom>
          <a:noFill/>
        </p:spPr>
        <p:txBody>
          <a:bodyPr wrap="square" rtlCol="0">
            <a:spAutoFit/>
          </a:bodyPr>
          <a:lstStyle/>
          <a:p>
            <a:r>
              <a:rPr lang="en-SG" dirty="0" smtClean="0"/>
              <a:t>1. Open command line text editor: </a:t>
            </a:r>
            <a:r>
              <a:rPr lang="en-SG" i="1" dirty="0" err="1" smtClean="0"/>
              <a:t>nano</a:t>
            </a:r>
            <a:r>
              <a:rPr lang="en-SG" i="1" dirty="0" smtClean="0"/>
              <a:t> gpio.py </a:t>
            </a:r>
          </a:p>
          <a:p>
            <a:r>
              <a:rPr lang="en-SG" dirty="0" smtClean="0"/>
              <a:t>2. Type the code on the left</a:t>
            </a:r>
          </a:p>
          <a:p>
            <a:r>
              <a:rPr lang="en-SG" dirty="0" smtClean="0"/>
              <a:t>3. Quit </a:t>
            </a:r>
            <a:r>
              <a:rPr lang="en-SG" dirty="0" err="1" smtClean="0"/>
              <a:t>nano</a:t>
            </a:r>
            <a:r>
              <a:rPr lang="en-SG" dirty="0" smtClean="0"/>
              <a:t> with </a:t>
            </a:r>
            <a:r>
              <a:rPr lang="en-SG" dirty="0" err="1" smtClean="0"/>
              <a:t>Ctrl+X</a:t>
            </a:r>
            <a:endParaRPr lang="en-SG" dirty="0" smtClean="0"/>
          </a:p>
          <a:p>
            <a:r>
              <a:rPr lang="en-SG" dirty="0"/>
              <a:t>4</a:t>
            </a:r>
            <a:r>
              <a:rPr lang="en-SG" dirty="0" smtClean="0"/>
              <a:t>. </a:t>
            </a:r>
            <a:r>
              <a:rPr lang="en-SG" dirty="0"/>
              <a:t>Run code: </a:t>
            </a:r>
            <a:r>
              <a:rPr lang="en-SG" i="1" dirty="0" err="1"/>
              <a:t>sudo</a:t>
            </a:r>
            <a:r>
              <a:rPr lang="en-SG" i="1" dirty="0"/>
              <a:t> python </a:t>
            </a:r>
            <a:r>
              <a:rPr lang="en-SG" i="1" dirty="0" smtClean="0"/>
              <a:t>gpio.py</a:t>
            </a:r>
          </a:p>
          <a:p>
            <a:endParaRPr lang="en-SG" dirty="0"/>
          </a:p>
          <a:p>
            <a:endParaRPr lang="en-SG" dirty="0" smtClean="0"/>
          </a:p>
          <a:p>
            <a:endParaRPr lang="en-SG" dirty="0"/>
          </a:p>
          <a:p>
            <a:r>
              <a:rPr lang="en-SG" dirty="0" smtClean="0"/>
              <a:t>Result:</a:t>
            </a:r>
            <a:endParaRPr lang="en-SG" dirty="0"/>
          </a:p>
          <a:p>
            <a:r>
              <a:rPr lang="en-SG" dirty="0" smtClean="0"/>
              <a:t>LED should blink at 1 second intervals</a:t>
            </a:r>
            <a:endParaRPr lang="en-SG" dirty="0"/>
          </a:p>
        </p:txBody>
      </p:sp>
      <p:pic>
        <p:nvPicPr>
          <p:cNvPr id="8" name="Picture 7"/>
          <p:cNvPicPr>
            <a:picLocks noChangeAspect="1"/>
          </p:cNvPicPr>
          <p:nvPr/>
        </p:nvPicPr>
        <p:blipFill>
          <a:blip r:embed="rId2"/>
          <a:stretch>
            <a:fillRect/>
          </a:stretch>
        </p:blipFill>
        <p:spPr>
          <a:xfrm>
            <a:off x="92942" y="1182561"/>
            <a:ext cx="5476587" cy="3925791"/>
          </a:xfrm>
          <a:prstGeom prst="rect">
            <a:avLst/>
          </a:prstGeom>
        </p:spPr>
      </p:pic>
      <p:sp>
        <p:nvSpPr>
          <p:cNvPr id="10" name="TextBox 9"/>
          <p:cNvSpPr txBox="1"/>
          <p:nvPr/>
        </p:nvSpPr>
        <p:spPr>
          <a:xfrm>
            <a:off x="267855" y="5495636"/>
            <a:ext cx="5405006" cy="369332"/>
          </a:xfrm>
          <a:prstGeom prst="rect">
            <a:avLst/>
          </a:prstGeom>
          <a:noFill/>
        </p:spPr>
        <p:txBody>
          <a:bodyPr wrap="none" rtlCol="0">
            <a:spAutoFit/>
          </a:bodyPr>
          <a:lstStyle/>
          <a:p>
            <a:r>
              <a:rPr lang="en-SG" dirty="0" smtClean="0"/>
              <a:t>Watch your indentation. Python is indentation-sensitive</a:t>
            </a:r>
            <a:endParaRPr lang="en-SG" dirty="0"/>
          </a:p>
        </p:txBody>
      </p:sp>
    </p:spTree>
    <p:extLst>
      <p:ext uri="{BB962C8B-B14F-4D97-AF65-F5344CB8AC3E}">
        <p14:creationId xmlns:p14="http://schemas.microsoft.com/office/powerpoint/2010/main" val="1680410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941" y="0"/>
            <a:ext cx="7886700" cy="1325563"/>
          </a:xfrm>
        </p:spPr>
        <p:txBody>
          <a:bodyPr/>
          <a:lstStyle/>
          <a:p>
            <a:r>
              <a:rPr lang="en-SG" dirty="0" smtClean="0"/>
              <a:t>LED and button code 1</a:t>
            </a:r>
            <a:endParaRPr lang="en-SG" dirty="0"/>
          </a:p>
        </p:txBody>
      </p:sp>
      <p:sp>
        <p:nvSpPr>
          <p:cNvPr id="5" name="TextBox 4"/>
          <p:cNvSpPr txBox="1"/>
          <p:nvPr/>
        </p:nvSpPr>
        <p:spPr>
          <a:xfrm>
            <a:off x="5073010" y="1759321"/>
            <a:ext cx="4070990" cy="3139321"/>
          </a:xfrm>
          <a:prstGeom prst="rect">
            <a:avLst/>
          </a:prstGeom>
          <a:noFill/>
        </p:spPr>
        <p:txBody>
          <a:bodyPr wrap="square" rtlCol="0">
            <a:spAutoFit/>
          </a:bodyPr>
          <a:lstStyle/>
          <a:p>
            <a:r>
              <a:rPr lang="en-SG" dirty="0" smtClean="0"/>
              <a:t>1. </a:t>
            </a:r>
            <a:r>
              <a:rPr lang="en-SG" dirty="0" smtClean="0"/>
              <a:t>Quit the previous program using </a:t>
            </a:r>
            <a:r>
              <a:rPr lang="en-SG" dirty="0" err="1" smtClean="0"/>
              <a:t>Ctrl+C</a:t>
            </a:r>
            <a:endParaRPr lang="en-SG" dirty="0" smtClean="0"/>
          </a:p>
          <a:p>
            <a:r>
              <a:rPr lang="en-SG" dirty="0" smtClean="0"/>
              <a:t>2. </a:t>
            </a:r>
            <a:r>
              <a:rPr lang="en-SG" dirty="0" smtClean="0"/>
              <a:t>Modify </a:t>
            </a:r>
            <a:r>
              <a:rPr lang="en-SG" dirty="0" smtClean="0"/>
              <a:t>your previous code: </a:t>
            </a:r>
          </a:p>
          <a:p>
            <a:r>
              <a:rPr lang="en-SG" dirty="0" smtClean="0"/>
              <a:t>     </a:t>
            </a:r>
            <a:r>
              <a:rPr lang="en-SG" i="1" dirty="0" err="1" smtClean="0"/>
              <a:t>nano</a:t>
            </a:r>
            <a:r>
              <a:rPr lang="en-SG" i="1" dirty="0" smtClean="0"/>
              <a:t> gpio.py </a:t>
            </a:r>
          </a:p>
          <a:p>
            <a:r>
              <a:rPr lang="en-SG" dirty="0"/>
              <a:t>3</a:t>
            </a:r>
            <a:r>
              <a:rPr lang="en-SG" dirty="0" smtClean="0"/>
              <a:t>. </a:t>
            </a:r>
            <a:r>
              <a:rPr lang="en-SG" dirty="0" smtClean="0"/>
              <a:t>Run again: </a:t>
            </a:r>
          </a:p>
          <a:p>
            <a:r>
              <a:rPr lang="en-SG" dirty="0"/>
              <a:t> </a:t>
            </a:r>
            <a:r>
              <a:rPr lang="en-SG" dirty="0" smtClean="0"/>
              <a:t>    </a:t>
            </a:r>
            <a:r>
              <a:rPr lang="en-SG" i="1" dirty="0" err="1" smtClean="0"/>
              <a:t>sudo</a:t>
            </a:r>
            <a:r>
              <a:rPr lang="en-SG" i="1" dirty="0" smtClean="0"/>
              <a:t> python gpio.py</a:t>
            </a:r>
          </a:p>
          <a:p>
            <a:pPr lvl="1"/>
            <a:endParaRPr lang="en-SG" dirty="0" smtClean="0"/>
          </a:p>
          <a:p>
            <a:endParaRPr lang="en-SG" dirty="0"/>
          </a:p>
          <a:p>
            <a:endParaRPr lang="en-SG" dirty="0" smtClean="0"/>
          </a:p>
          <a:p>
            <a:endParaRPr lang="en-SG" dirty="0"/>
          </a:p>
          <a:p>
            <a:r>
              <a:rPr lang="en-SG" dirty="0" smtClean="0"/>
              <a:t>Now try pressing the button a few times. </a:t>
            </a:r>
          </a:p>
          <a:p>
            <a:r>
              <a:rPr lang="en-SG" dirty="0" smtClean="0"/>
              <a:t>What do you notice? Why?</a:t>
            </a:r>
            <a:endParaRPr lang="en-SG" dirty="0"/>
          </a:p>
        </p:txBody>
      </p:sp>
      <p:pic>
        <p:nvPicPr>
          <p:cNvPr id="3" name="Picture 2"/>
          <p:cNvPicPr>
            <a:picLocks noChangeAspect="1"/>
          </p:cNvPicPr>
          <p:nvPr/>
        </p:nvPicPr>
        <p:blipFill>
          <a:blip r:embed="rId2"/>
          <a:stretch>
            <a:fillRect/>
          </a:stretch>
        </p:blipFill>
        <p:spPr>
          <a:xfrm>
            <a:off x="39528" y="1164500"/>
            <a:ext cx="5033481" cy="3862904"/>
          </a:xfrm>
          <a:prstGeom prst="rect">
            <a:avLst/>
          </a:prstGeom>
        </p:spPr>
      </p:pic>
    </p:spTree>
    <p:extLst>
      <p:ext uri="{BB962C8B-B14F-4D97-AF65-F5344CB8AC3E}">
        <p14:creationId xmlns:p14="http://schemas.microsoft.com/office/powerpoint/2010/main" val="422958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0"/>
            <a:ext cx="8672945" cy="1325563"/>
          </a:xfrm>
        </p:spPr>
        <p:txBody>
          <a:bodyPr/>
          <a:lstStyle/>
          <a:p>
            <a:r>
              <a:rPr lang="en-SG" dirty="0" smtClean="0"/>
              <a:t>LED and button code 2 (</a:t>
            </a:r>
            <a:r>
              <a:rPr lang="en-SG" dirty="0" err="1" smtClean="0"/>
              <a:t>Debouncing</a:t>
            </a:r>
            <a:r>
              <a:rPr lang="en-SG" dirty="0" smtClean="0"/>
              <a:t>)</a:t>
            </a:r>
            <a:endParaRPr lang="en-SG" dirty="0"/>
          </a:p>
        </p:txBody>
      </p:sp>
      <p:sp>
        <p:nvSpPr>
          <p:cNvPr id="5" name="TextBox 4"/>
          <p:cNvSpPr txBox="1"/>
          <p:nvPr/>
        </p:nvSpPr>
        <p:spPr>
          <a:xfrm>
            <a:off x="434932" y="5999207"/>
            <a:ext cx="2774799" cy="369332"/>
          </a:xfrm>
          <a:prstGeom prst="rect">
            <a:avLst/>
          </a:prstGeom>
          <a:noFill/>
        </p:spPr>
        <p:txBody>
          <a:bodyPr wrap="none" rtlCol="0">
            <a:spAutoFit/>
          </a:bodyPr>
          <a:lstStyle/>
          <a:p>
            <a:r>
              <a:rPr lang="en-SG" dirty="0" smtClean="0"/>
              <a:t>Does it work properly now?</a:t>
            </a:r>
          </a:p>
        </p:txBody>
      </p:sp>
      <p:pic>
        <p:nvPicPr>
          <p:cNvPr id="7" name="Picture 6"/>
          <p:cNvPicPr>
            <a:picLocks noChangeAspect="1"/>
          </p:cNvPicPr>
          <p:nvPr/>
        </p:nvPicPr>
        <p:blipFill>
          <a:blip r:embed="rId2"/>
          <a:stretch>
            <a:fillRect/>
          </a:stretch>
        </p:blipFill>
        <p:spPr>
          <a:xfrm>
            <a:off x="434932" y="973173"/>
            <a:ext cx="7802654" cy="5026034"/>
          </a:xfrm>
          <a:prstGeom prst="rect">
            <a:avLst/>
          </a:prstGeom>
        </p:spPr>
      </p:pic>
    </p:spTree>
    <p:extLst>
      <p:ext uri="{BB962C8B-B14F-4D97-AF65-F5344CB8AC3E}">
        <p14:creationId xmlns:p14="http://schemas.microsoft.com/office/powerpoint/2010/main" val="3611601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Now lets use the process viewer</a:t>
            </a:r>
            <a:endParaRPr lang="en-SG" dirty="0"/>
          </a:p>
        </p:txBody>
      </p:sp>
      <p:sp>
        <p:nvSpPr>
          <p:cNvPr id="3" name="Content Placeholder 2"/>
          <p:cNvSpPr>
            <a:spLocks noGrp="1"/>
          </p:cNvSpPr>
          <p:nvPr>
            <p:ph idx="1"/>
          </p:nvPr>
        </p:nvSpPr>
        <p:spPr/>
        <p:txBody>
          <a:bodyPr/>
          <a:lstStyle/>
          <a:p>
            <a:r>
              <a:rPr lang="en-SG" dirty="0" smtClean="0"/>
              <a:t>Keep the previous code running</a:t>
            </a:r>
          </a:p>
          <a:p>
            <a:r>
              <a:rPr lang="en-SG" dirty="0" smtClean="0"/>
              <a:t>Open another terminal or SSH connection</a:t>
            </a:r>
          </a:p>
          <a:p>
            <a:r>
              <a:rPr lang="en-SG" dirty="0" smtClean="0"/>
              <a:t>Run the process viewer</a:t>
            </a:r>
          </a:p>
          <a:p>
            <a:pPr lvl="1"/>
            <a:r>
              <a:rPr lang="en-SG" i="1" dirty="0" err="1" smtClean="0"/>
              <a:t>htop</a:t>
            </a:r>
            <a:endParaRPr lang="en-SG" i="1" dirty="0" smtClean="0"/>
          </a:p>
          <a:p>
            <a:pPr lvl="1"/>
            <a:r>
              <a:rPr lang="en-SG" dirty="0" smtClean="0"/>
              <a:t>If you did not install </a:t>
            </a:r>
            <a:r>
              <a:rPr lang="en-SG" dirty="0" err="1" smtClean="0"/>
              <a:t>htop</a:t>
            </a:r>
            <a:r>
              <a:rPr lang="en-SG" dirty="0" smtClean="0"/>
              <a:t>: “</a:t>
            </a:r>
            <a:r>
              <a:rPr lang="en-SG" i="1" dirty="0" err="1" smtClean="0"/>
              <a:t>ps</a:t>
            </a:r>
            <a:r>
              <a:rPr lang="en-SG" i="1" dirty="0" smtClean="0"/>
              <a:t> aux | </a:t>
            </a:r>
            <a:r>
              <a:rPr lang="en-SG" i="1" dirty="0" err="1" smtClean="0"/>
              <a:t>grep</a:t>
            </a:r>
            <a:r>
              <a:rPr lang="en-SG" i="1" dirty="0" smtClean="0"/>
              <a:t> python”</a:t>
            </a:r>
          </a:p>
          <a:p>
            <a:pPr marL="457200" lvl="1" indent="0">
              <a:buNone/>
            </a:pPr>
            <a:endParaRPr lang="en-SG" i="1" dirty="0" smtClean="0"/>
          </a:p>
          <a:p>
            <a:r>
              <a:rPr lang="en-SG" dirty="0" smtClean="0"/>
              <a:t>What do you notice about Python’s CPU usage? Why?</a:t>
            </a:r>
          </a:p>
          <a:p>
            <a:pPr lvl="1"/>
            <a:endParaRPr lang="en-SG" i="1" dirty="0"/>
          </a:p>
          <a:p>
            <a:pPr marL="457200" lvl="1" indent="0">
              <a:buNone/>
            </a:pPr>
            <a:endParaRPr lang="en-SG" i="1" dirty="0" smtClean="0"/>
          </a:p>
          <a:p>
            <a:endParaRPr lang="en-SG" dirty="0"/>
          </a:p>
        </p:txBody>
      </p:sp>
    </p:spTree>
    <p:extLst>
      <p:ext uri="{BB962C8B-B14F-4D97-AF65-F5344CB8AC3E}">
        <p14:creationId xmlns:p14="http://schemas.microsoft.com/office/powerpoint/2010/main" val="361475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LED and button code </a:t>
            </a:r>
            <a:r>
              <a:rPr lang="en-SG" dirty="0" smtClean="0"/>
              <a:t>3 </a:t>
            </a:r>
            <a:br>
              <a:rPr lang="en-SG" dirty="0" smtClean="0"/>
            </a:br>
            <a:r>
              <a:rPr lang="en-SG" dirty="0" smtClean="0"/>
              <a:t>(Avoid high CPU consumption)</a:t>
            </a:r>
            <a:endParaRPr lang="en-SG" dirty="0"/>
          </a:p>
        </p:txBody>
      </p:sp>
      <p:sp>
        <p:nvSpPr>
          <p:cNvPr id="5" name="TextBox 4"/>
          <p:cNvSpPr txBox="1"/>
          <p:nvPr/>
        </p:nvSpPr>
        <p:spPr>
          <a:xfrm>
            <a:off x="6742545" y="2004290"/>
            <a:ext cx="2152073" cy="646331"/>
          </a:xfrm>
          <a:prstGeom prst="rect">
            <a:avLst/>
          </a:prstGeom>
          <a:noFill/>
        </p:spPr>
        <p:txBody>
          <a:bodyPr wrap="square" rtlCol="0">
            <a:spAutoFit/>
          </a:bodyPr>
          <a:lstStyle/>
          <a:p>
            <a:r>
              <a:rPr lang="en-SG" dirty="0" smtClean="0"/>
              <a:t>What is Python’s CPU usage now?</a:t>
            </a:r>
            <a:endParaRPr lang="en-SG" dirty="0"/>
          </a:p>
        </p:txBody>
      </p:sp>
      <p:pic>
        <p:nvPicPr>
          <p:cNvPr id="6" name="Picture 5"/>
          <p:cNvPicPr>
            <a:picLocks noChangeAspect="1"/>
          </p:cNvPicPr>
          <p:nvPr/>
        </p:nvPicPr>
        <p:blipFill>
          <a:blip r:embed="rId2"/>
          <a:stretch>
            <a:fillRect/>
          </a:stretch>
        </p:blipFill>
        <p:spPr>
          <a:xfrm>
            <a:off x="140736" y="1690689"/>
            <a:ext cx="6601809" cy="4940911"/>
          </a:xfrm>
          <a:prstGeom prst="rect">
            <a:avLst/>
          </a:prstGeom>
        </p:spPr>
      </p:pic>
    </p:spTree>
    <p:extLst>
      <p:ext uri="{BB962C8B-B14F-4D97-AF65-F5344CB8AC3E}">
        <p14:creationId xmlns:p14="http://schemas.microsoft.com/office/powerpoint/2010/main" val="489418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039091"/>
          </a:xfrm>
        </p:spPr>
        <p:txBody>
          <a:bodyPr/>
          <a:lstStyle/>
          <a:p>
            <a:r>
              <a:rPr lang="en-SG" dirty="0" smtClean="0"/>
              <a:t>About me</a:t>
            </a:r>
            <a:endParaRPr lang="en-SG" dirty="0"/>
          </a:p>
        </p:txBody>
      </p:sp>
      <p:sp>
        <p:nvSpPr>
          <p:cNvPr id="3" name="Content Placeholder 2"/>
          <p:cNvSpPr>
            <a:spLocks noGrp="1"/>
          </p:cNvSpPr>
          <p:nvPr>
            <p:ph idx="1"/>
          </p:nvPr>
        </p:nvSpPr>
        <p:spPr>
          <a:xfrm>
            <a:off x="296141" y="900834"/>
            <a:ext cx="8558610" cy="4351338"/>
          </a:xfrm>
        </p:spPr>
        <p:txBody>
          <a:bodyPr/>
          <a:lstStyle/>
          <a:p>
            <a:r>
              <a:rPr lang="en-SG" dirty="0" smtClean="0"/>
              <a:t>Year 4 NUS Computer Science student</a:t>
            </a:r>
          </a:p>
          <a:p>
            <a:r>
              <a:rPr lang="en-SG" dirty="0" smtClean="0"/>
              <a:t>My Hardware projects with Arduino and Raspberry Pi</a:t>
            </a:r>
            <a:endParaRPr lang="en-SG" dirty="0"/>
          </a:p>
        </p:txBody>
      </p:sp>
      <p:pic>
        <p:nvPicPr>
          <p:cNvPr id="4" name="Picture 3"/>
          <p:cNvPicPr>
            <a:picLocks noChangeAspect="1"/>
          </p:cNvPicPr>
          <p:nvPr/>
        </p:nvPicPr>
        <p:blipFill>
          <a:blip r:embed="rId2"/>
          <a:stretch>
            <a:fillRect/>
          </a:stretch>
        </p:blipFill>
        <p:spPr>
          <a:xfrm>
            <a:off x="462396" y="1978183"/>
            <a:ext cx="2343150" cy="2141246"/>
          </a:xfrm>
          <a:prstGeom prst="rect">
            <a:avLst/>
          </a:prstGeom>
        </p:spPr>
      </p:pic>
      <p:pic>
        <p:nvPicPr>
          <p:cNvPr id="5" name="Picture 4"/>
          <p:cNvPicPr>
            <a:picLocks noChangeAspect="1"/>
          </p:cNvPicPr>
          <p:nvPr/>
        </p:nvPicPr>
        <p:blipFill>
          <a:blip r:embed="rId3"/>
          <a:stretch>
            <a:fillRect/>
          </a:stretch>
        </p:blipFill>
        <p:spPr>
          <a:xfrm>
            <a:off x="3027217" y="2016578"/>
            <a:ext cx="2763982" cy="2064456"/>
          </a:xfrm>
          <a:prstGeom prst="rect">
            <a:avLst/>
          </a:prstGeom>
        </p:spPr>
      </p:pic>
      <p:pic>
        <p:nvPicPr>
          <p:cNvPr id="7" name="Picture 6"/>
          <p:cNvPicPr>
            <a:picLocks noChangeAspect="1"/>
          </p:cNvPicPr>
          <p:nvPr/>
        </p:nvPicPr>
        <p:blipFill>
          <a:blip r:embed="rId4"/>
          <a:stretch>
            <a:fillRect/>
          </a:stretch>
        </p:blipFill>
        <p:spPr>
          <a:xfrm>
            <a:off x="6152912" y="2891415"/>
            <a:ext cx="2807516" cy="3741015"/>
          </a:xfrm>
          <a:prstGeom prst="rect">
            <a:avLst/>
          </a:prstGeom>
        </p:spPr>
      </p:pic>
      <p:pic>
        <p:nvPicPr>
          <p:cNvPr id="8" name="Picture 7"/>
          <p:cNvPicPr>
            <a:picLocks noChangeAspect="1"/>
          </p:cNvPicPr>
          <p:nvPr/>
        </p:nvPicPr>
        <p:blipFill>
          <a:blip r:embed="rId5"/>
          <a:stretch>
            <a:fillRect/>
          </a:stretch>
        </p:blipFill>
        <p:spPr>
          <a:xfrm>
            <a:off x="462396" y="4216116"/>
            <a:ext cx="2829347" cy="2506802"/>
          </a:xfrm>
          <a:prstGeom prst="rect">
            <a:avLst/>
          </a:prstGeom>
        </p:spPr>
      </p:pic>
    </p:spTree>
    <p:extLst>
      <p:ext uri="{BB962C8B-B14F-4D97-AF65-F5344CB8AC3E}">
        <p14:creationId xmlns:p14="http://schemas.microsoft.com/office/powerpoint/2010/main" val="2811723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177" y="-91059"/>
            <a:ext cx="7886700" cy="1325563"/>
          </a:xfrm>
        </p:spPr>
        <p:txBody>
          <a:bodyPr/>
          <a:lstStyle/>
          <a:p>
            <a:r>
              <a:rPr lang="en-SG" dirty="0" smtClean="0"/>
              <a:t>Camera hardware connection</a:t>
            </a:r>
            <a:endParaRPr lang="en-S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10557"/>
            <a:ext cx="6936797" cy="5181188"/>
          </a:xfrm>
          <a:prstGeom prst="rect">
            <a:avLst/>
          </a:prstGeom>
        </p:spPr>
      </p:pic>
      <p:sp>
        <p:nvSpPr>
          <p:cNvPr id="5" name="TextBox 4"/>
          <p:cNvSpPr txBox="1"/>
          <p:nvPr/>
        </p:nvSpPr>
        <p:spPr>
          <a:xfrm>
            <a:off x="914400" y="1049838"/>
            <a:ext cx="2749471" cy="369332"/>
          </a:xfrm>
          <a:prstGeom prst="rect">
            <a:avLst/>
          </a:prstGeom>
          <a:noFill/>
        </p:spPr>
        <p:txBody>
          <a:bodyPr wrap="none" rtlCol="0">
            <a:spAutoFit/>
          </a:bodyPr>
          <a:lstStyle/>
          <a:p>
            <a:r>
              <a:rPr lang="en-SG" dirty="0" smtClean="0"/>
              <a:t>1. Lift up the top connector</a:t>
            </a:r>
            <a:endParaRPr lang="en-SG" dirty="0"/>
          </a:p>
        </p:txBody>
      </p:sp>
    </p:spTree>
    <p:extLst>
      <p:ext uri="{BB962C8B-B14F-4D97-AF65-F5344CB8AC3E}">
        <p14:creationId xmlns:p14="http://schemas.microsoft.com/office/powerpoint/2010/main" val="9791297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704" y="0"/>
            <a:ext cx="7886700" cy="1325563"/>
          </a:xfrm>
        </p:spPr>
        <p:txBody>
          <a:bodyPr/>
          <a:lstStyle/>
          <a:p>
            <a:r>
              <a:rPr lang="en-SG" dirty="0" smtClean="0"/>
              <a:t>Camera hardware connection</a:t>
            </a:r>
            <a:endParaRPr lang="en-S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582" y="1880084"/>
            <a:ext cx="6225309" cy="4649768"/>
          </a:xfrm>
          <a:prstGeom prst="rect">
            <a:avLst/>
          </a:prstGeom>
        </p:spPr>
      </p:pic>
      <p:sp>
        <p:nvSpPr>
          <p:cNvPr id="5" name="TextBox 4"/>
          <p:cNvSpPr txBox="1"/>
          <p:nvPr/>
        </p:nvSpPr>
        <p:spPr>
          <a:xfrm>
            <a:off x="749582" y="1335175"/>
            <a:ext cx="6861302" cy="369332"/>
          </a:xfrm>
          <a:prstGeom prst="rect">
            <a:avLst/>
          </a:prstGeom>
          <a:noFill/>
        </p:spPr>
        <p:txBody>
          <a:bodyPr wrap="none" rtlCol="0">
            <a:spAutoFit/>
          </a:bodyPr>
          <a:lstStyle/>
          <a:p>
            <a:r>
              <a:rPr lang="en-SG" dirty="0" smtClean="0"/>
              <a:t>2. Insert the Flexible Flat Cable (FFC), note the position of the blue strip.</a:t>
            </a:r>
            <a:endParaRPr lang="en-SG" dirty="0"/>
          </a:p>
        </p:txBody>
      </p:sp>
    </p:spTree>
    <p:extLst>
      <p:ext uri="{BB962C8B-B14F-4D97-AF65-F5344CB8AC3E}">
        <p14:creationId xmlns:p14="http://schemas.microsoft.com/office/powerpoint/2010/main" val="18359536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123" y="0"/>
            <a:ext cx="7886700" cy="1325563"/>
          </a:xfrm>
        </p:spPr>
        <p:txBody>
          <a:bodyPr/>
          <a:lstStyle/>
          <a:p>
            <a:r>
              <a:rPr lang="en-SG" dirty="0" smtClean="0"/>
              <a:t>Camera hardware connection</a:t>
            </a:r>
            <a:endParaRPr lang="en-S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107" y="1686662"/>
            <a:ext cx="6844148" cy="5111987"/>
          </a:xfrm>
          <a:prstGeom prst="rect">
            <a:avLst/>
          </a:prstGeom>
        </p:spPr>
      </p:pic>
      <p:sp>
        <p:nvSpPr>
          <p:cNvPr id="6" name="TextBox 5"/>
          <p:cNvSpPr txBox="1"/>
          <p:nvPr/>
        </p:nvSpPr>
        <p:spPr>
          <a:xfrm>
            <a:off x="1080653" y="1140897"/>
            <a:ext cx="2692404" cy="369332"/>
          </a:xfrm>
          <a:prstGeom prst="rect">
            <a:avLst/>
          </a:prstGeom>
          <a:noFill/>
        </p:spPr>
        <p:txBody>
          <a:bodyPr wrap="none" rtlCol="0">
            <a:spAutoFit/>
          </a:bodyPr>
          <a:lstStyle/>
          <a:p>
            <a:r>
              <a:rPr lang="en-SG" dirty="0" smtClean="0"/>
              <a:t>3. Lock the connector back</a:t>
            </a:r>
            <a:endParaRPr lang="en-SG" dirty="0"/>
          </a:p>
        </p:txBody>
      </p:sp>
    </p:spTree>
    <p:extLst>
      <p:ext uri="{BB962C8B-B14F-4D97-AF65-F5344CB8AC3E}">
        <p14:creationId xmlns:p14="http://schemas.microsoft.com/office/powerpoint/2010/main" val="38600425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Python camera code</a:t>
            </a:r>
            <a:endParaRPr lang="en-SG" dirty="0"/>
          </a:p>
        </p:txBody>
      </p:sp>
      <p:pic>
        <p:nvPicPr>
          <p:cNvPr id="4" name="Picture 3"/>
          <p:cNvPicPr>
            <a:picLocks noChangeAspect="1"/>
          </p:cNvPicPr>
          <p:nvPr/>
        </p:nvPicPr>
        <p:blipFill>
          <a:blip r:embed="rId2"/>
          <a:stretch>
            <a:fillRect/>
          </a:stretch>
        </p:blipFill>
        <p:spPr>
          <a:xfrm>
            <a:off x="628650" y="1475365"/>
            <a:ext cx="8330106" cy="3974090"/>
          </a:xfrm>
          <a:prstGeom prst="rect">
            <a:avLst/>
          </a:prstGeom>
        </p:spPr>
      </p:pic>
    </p:spTree>
    <p:extLst>
      <p:ext uri="{BB962C8B-B14F-4D97-AF65-F5344CB8AC3E}">
        <p14:creationId xmlns:p14="http://schemas.microsoft.com/office/powerpoint/2010/main" val="3687364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Some useful </a:t>
            </a:r>
            <a:r>
              <a:rPr lang="en-SG" dirty="0" err="1" smtClean="0"/>
              <a:t>addons</a:t>
            </a:r>
            <a:endParaRPr lang="en-SG" dirty="0"/>
          </a:p>
        </p:txBody>
      </p:sp>
      <p:sp>
        <p:nvSpPr>
          <p:cNvPr id="3" name="Content Placeholder 2"/>
          <p:cNvSpPr>
            <a:spLocks noGrp="1"/>
          </p:cNvSpPr>
          <p:nvPr>
            <p:ph idx="1"/>
          </p:nvPr>
        </p:nvSpPr>
        <p:spPr/>
        <p:txBody>
          <a:bodyPr/>
          <a:lstStyle/>
          <a:p>
            <a:r>
              <a:rPr lang="en-SG" dirty="0" smtClean="0"/>
              <a:t>Cobbler</a:t>
            </a:r>
          </a:p>
          <a:p>
            <a:r>
              <a:rPr lang="en-SG" dirty="0" smtClean="0"/>
              <a:t>Case</a:t>
            </a:r>
          </a:p>
          <a:p>
            <a:r>
              <a:rPr lang="en-SG" dirty="0" smtClean="0"/>
              <a:t>USB-TTL cable</a:t>
            </a:r>
            <a:endParaRPr lang="en-SG" dirty="0"/>
          </a:p>
        </p:txBody>
      </p:sp>
      <p:pic>
        <p:nvPicPr>
          <p:cNvPr id="4" name="Picture 3"/>
          <p:cNvPicPr>
            <a:picLocks noChangeAspect="1"/>
          </p:cNvPicPr>
          <p:nvPr/>
        </p:nvPicPr>
        <p:blipFill>
          <a:blip r:embed="rId2"/>
          <a:stretch>
            <a:fillRect/>
          </a:stretch>
        </p:blipFill>
        <p:spPr>
          <a:xfrm>
            <a:off x="4387272" y="1480221"/>
            <a:ext cx="4550273" cy="3415051"/>
          </a:xfrm>
          <a:prstGeom prst="rect">
            <a:avLst/>
          </a:prstGeom>
        </p:spPr>
      </p:pic>
    </p:spTree>
    <p:extLst>
      <p:ext uri="{BB962C8B-B14F-4D97-AF65-F5344CB8AC3E}">
        <p14:creationId xmlns:p14="http://schemas.microsoft.com/office/powerpoint/2010/main" val="1270741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74" y="0"/>
            <a:ext cx="7886700" cy="1325563"/>
          </a:xfrm>
        </p:spPr>
        <p:txBody>
          <a:bodyPr/>
          <a:lstStyle/>
          <a:p>
            <a:r>
              <a:rPr lang="en-SG" dirty="0" smtClean="0"/>
              <a:t>3.3V USB-TTL cable</a:t>
            </a:r>
            <a:endParaRPr lang="en-SG" dirty="0"/>
          </a:p>
        </p:txBody>
      </p:sp>
      <p:sp>
        <p:nvSpPr>
          <p:cNvPr id="3" name="Content Placeholder 2"/>
          <p:cNvSpPr>
            <a:spLocks noGrp="1"/>
          </p:cNvSpPr>
          <p:nvPr>
            <p:ph idx="1"/>
          </p:nvPr>
        </p:nvSpPr>
        <p:spPr>
          <a:xfrm>
            <a:off x="354563" y="1203649"/>
            <a:ext cx="8462866" cy="5551714"/>
          </a:xfrm>
        </p:spPr>
        <p:txBody>
          <a:bodyPr>
            <a:normAutofit fontScale="85000" lnSpcReduction="20000"/>
          </a:bodyPr>
          <a:lstStyle/>
          <a:p>
            <a:r>
              <a:rPr lang="en-SG" dirty="0" smtClean="0"/>
              <a:t>An alternative way of interacting with your </a:t>
            </a:r>
            <a:r>
              <a:rPr lang="en-SG" dirty="0" err="1" smtClean="0"/>
              <a:t>Rpi</a:t>
            </a:r>
            <a:r>
              <a:rPr lang="en-SG" dirty="0" smtClean="0"/>
              <a:t> without keyboard and HDMI screen</a:t>
            </a:r>
            <a:endParaRPr lang="en-SG" dirty="0"/>
          </a:p>
          <a:p>
            <a:endParaRPr lang="en-SG" dirty="0"/>
          </a:p>
          <a:p>
            <a:endParaRPr lang="en-SG" dirty="0" smtClean="0"/>
          </a:p>
          <a:p>
            <a:endParaRPr lang="en-SG" dirty="0"/>
          </a:p>
          <a:p>
            <a:endParaRPr lang="en-SG" dirty="0" smtClean="0"/>
          </a:p>
          <a:p>
            <a:endParaRPr lang="en-SG" dirty="0"/>
          </a:p>
          <a:p>
            <a:endParaRPr lang="en-SG" dirty="0" smtClean="0"/>
          </a:p>
          <a:p>
            <a:r>
              <a:rPr lang="en-SG" sz="1600" dirty="0"/>
              <a:t>https://www.adafruit.com/product/954</a:t>
            </a:r>
            <a:endParaRPr lang="en-SG" sz="1600" dirty="0" smtClean="0"/>
          </a:p>
          <a:p>
            <a:r>
              <a:rPr lang="en-SG" dirty="0" smtClean="0"/>
              <a:t>Windows</a:t>
            </a:r>
          </a:p>
          <a:p>
            <a:pPr marL="914400" lvl="1" indent="-457200">
              <a:buFont typeface="+mj-lt"/>
              <a:buAutoNum type="arabicPeriod"/>
            </a:pPr>
            <a:r>
              <a:rPr lang="en-SG" dirty="0" smtClean="0"/>
              <a:t>Check COM number n from </a:t>
            </a:r>
            <a:r>
              <a:rPr lang="en-SG" dirty="0"/>
              <a:t>D</a:t>
            </a:r>
            <a:r>
              <a:rPr lang="en-SG" dirty="0" smtClean="0"/>
              <a:t>evice </a:t>
            </a:r>
            <a:r>
              <a:rPr lang="en-SG" dirty="0"/>
              <a:t>M</a:t>
            </a:r>
            <a:r>
              <a:rPr lang="en-SG" dirty="0" smtClean="0"/>
              <a:t>anager</a:t>
            </a:r>
          </a:p>
          <a:p>
            <a:pPr marL="914400" lvl="1" indent="-457200">
              <a:buFont typeface="+mj-lt"/>
              <a:buAutoNum type="arabicPeriod"/>
            </a:pPr>
            <a:r>
              <a:rPr lang="en-SG" dirty="0" smtClean="0"/>
              <a:t>Putty, Serial </a:t>
            </a:r>
            <a:r>
              <a:rPr lang="en-SG" dirty="0" err="1" smtClean="0"/>
              <a:t>COMn</a:t>
            </a:r>
            <a:r>
              <a:rPr lang="en-SG" dirty="0" smtClean="0"/>
              <a:t>, Speed 115200</a:t>
            </a:r>
            <a:endParaRPr lang="en-SG" dirty="0"/>
          </a:p>
          <a:p>
            <a:r>
              <a:rPr lang="en-SG" dirty="0" smtClean="0"/>
              <a:t>Mac/Linux</a:t>
            </a:r>
          </a:p>
          <a:p>
            <a:pPr marL="914400" lvl="1" indent="-457200">
              <a:buFont typeface="+mj-lt"/>
              <a:buAutoNum type="arabicPeriod"/>
            </a:pPr>
            <a:r>
              <a:rPr lang="en-SG" dirty="0" smtClean="0"/>
              <a:t>Install screen</a:t>
            </a:r>
          </a:p>
          <a:p>
            <a:pPr marL="914400" lvl="1" indent="-457200">
              <a:buFont typeface="+mj-lt"/>
              <a:buAutoNum type="arabicPeriod"/>
            </a:pPr>
            <a:r>
              <a:rPr lang="en-SG" dirty="0" smtClean="0"/>
              <a:t>Linux: </a:t>
            </a:r>
            <a:r>
              <a:rPr lang="en-SG" i="1" dirty="0" smtClean="0"/>
              <a:t>screen /</a:t>
            </a:r>
            <a:r>
              <a:rPr lang="en-SG" i="1" dirty="0" err="1" smtClean="0"/>
              <a:t>dev</a:t>
            </a:r>
            <a:r>
              <a:rPr lang="en-SG" i="1" dirty="0" smtClean="0"/>
              <a:t>/ttyUSB0 115200</a:t>
            </a:r>
          </a:p>
          <a:p>
            <a:pPr marL="914400" lvl="1" indent="-457200">
              <a:buFont typeface="+mj-lt"/>
              <a:buAutoNum type="arabicPeriod"/>
            </a:pPr>
            <a:r>
              <a:rPr lang="en-SG" dirty="0" smtClean="0"/>
              <a:t>Mac: </a:t>
            </a:r>
            <a:r>
              <a:rPr lang="en-SG" i="1" dirty="0" smtClean="0"/>
              <a:t>screen /</a:t>
            </a:r>
            <a:r>
              <a:rPr lang="en-SG" i="1" dirty="0" err="1" smtClean="0"/>
              <a:t>dev</a:t>
            </a:r>
            <a:r>
              <a:rPr lang="en-SG" i="1" dirty="0" smtClean="0"/>
              <a:t>/</a:t>
            </a:r>
            <a:r>
              <a:rPr lang="en-SG" i="1" dirty="0" err="1" smtClean="0"/>
              <a:t>tty.usbserial</a:t>
            </a:r>
            <a:r>
              <a:rPr lang="en-SG" i="1" dirty="0" smtClean="0"/>
              <a:t> 115200</a:t>
            </a:r>
          </a:p>
        </p:txBody>
      </p:sp>
      <p:pic>
        <p:nvPicPr>
          <p:cNvPr id="4" name="Picture 3"/>
          <p:cNvPicPr>
            <a:picLocks noChangeAspect="1"/>
          </p:cNvPicPr>
          <p:nvPr/>
        </p:nvPicPr>
        <p:blipFill>
          <a:blip r:embed="rId2"/>
          <a:stretch>
            <a:fillRect/>
          </a:stretch>
        </p:blipFill>
        <p:spPr>
          <a:xfrm>
            <a:off x="544674" y="1797325"/>
            <a:ext cx="2827176" cy="2121839"/>
          </a:xfrm>
          <a:prstGeom prst="rect">
            <a:avLst/>
          </a:prstGeom>
        </p:spPr>
      </p:pic>
      <p:pic>
        <p:nvPicPr>
          <p:cNvPr id="5" name="Picture 4"/>
          <p:cNvPicPr>
            <a:picLocks noChangeAspect="1"/>
          </p:cNvPicPr>
          <p:nvPr/>
        </p:nvPicPr>
        <p:blipFill>
          <a:blip r:embed="rId3"/>
          <a:stretch>
            <a:fillRect/>
          </a:stretch>
        </p:blipFill>
        <p:spPr>
          <a:xfrm>
            <a:off x="4376057" y="1893970"/>
            <a:ext cx="4340290" cy="1928547"/>
          </a:xfrm>
          <a:prstGeom prst="rect">
            <a:avLst/>
          </a:prstGeom>
        </p:spPr>
      </p:pic>
    </p:spTree>
    <p:extLst>
      <p:ext uri="{BB962C8B-B14F-4D97-AF65-F5344CB8AC3E}">
        <p14:creationId xmlns:p14="http://schemas.microsoft.com/office/powerpoint/2010/main" val="3887285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Sharing SD cards between </a:t>
            </a:r>
            <a:r>
              <a:rPr lang="en-SG" dirty="0" err="1" smtClean="0"/>
              <a:t>Rpi</a:t>
            </a:r>
            <a:r>
              <a:rPr lang="en-SG" dirty="0" smtClean="0"/>
              <a:t> 2 and others</a:t>
            </a:r>
            <a:endParaRPr lang="en-SG" dirty="0"/>
          </a:p>
        </p:txBody>
      </p:sp>
      <p:sp>
        <p:nvSpPr>
          <p:cNvPr id="3" name="Content Placeholder 2"/>
          <p:cNvSpPr>
            <a:spLocks noGrp="1"/>
          </p:cNvSpPr>
          <p:nvPr>
            <p:ph idx="1"/>
          </p:nvPr>
        </p:nvSpPr>
        <p:spPr/>
        <p:txBody>
          <a:bodyPr/>
          <a:lstStyle/>
          <a:p>
            <a:r>
              <a:rPr lang="en-SG" dirty="0" smtClean="0"/>
              <a:t>May not always be swappable</a:t>
            </a:r>
          </a:p>
          <a:p>
            <a:r>
              <a:rPr lang="en-SG" dirty="0" smtClean="0"/>
              <a:t>Some distributions like Arch Linux have ARMv7 specific packages</a:t>
            </a:r>
          </a:p>
          <a:p>
            <a:r>
              <a:rPr lang="en-SG" dirty="0" smtClean="0"/>
              <a:t>No </a:t>
            </a:r>
            <a:r>
              <a:rPr lang="en-SG" dirty="0"/>
              <a:t>issue with </a:t>
            </a:r>
            <a:r>
              <a:rPr lang="en-SG" dirty="0" err="1"/>
              <a:t>Raspbian</a:t>
            </a:r>
            <a:r>
              <a:rPr lang="en-SG" dirty="0"/>
              <a:t> as of now</a:t>
            </a:r>
          </a:p>
          <a:p>
            <a:endParaRPr lang="en-SG" dirty="0"/>
          </a:p>
        </p:txBody>
      </p:sp>
    </p:spTree>
    <p:extLst>
      <p:ext uri="{BB962C8B-B14F-4D97-AF65-F5344CB8AC3E}">
        <p14:creationId xmlns:p14="http://schemas.microsoft.com/office/powerpoint/2010/main" val="1776947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Further reading</a:t>
            </a:r>
            <a:endParaRPr lang="en-SG" dirty="0"/>
          </a:p>
        </p:txBody>
      </p:sp>
      <p:sp>
        <p:nvSpPr>
          <p:cNvPr id="3" name="Content Placeholder 2"/>
          <p:cNvSpPr>
            <a:spLocks noGrp="1"/>
          </p:cNvSpPr>
          <p:nvPr>
            <p:ph idx="1"/>
          </p:nvPr>
        </p:nvSpPr>
        <p:spPr/>
        <p:txBody>
          <a:bodyPr/>
          <a:lstStyle/>
          <a:p>
            <a:r>
              <a:rPr lang="en-SG" dirty="0" smtClean="0">
                <a:hlinkClick r:id="rId2"/>
              </a:rPr>
              <a:t>GPIO interrupts</a:t>
            </a:r>
            <a:endParaRPr lang="en-SG" dirty="0" smtClean="0"/>
          </a:p>
          <a:p>
            <a:r>
              <a:rPr lang="en-SG" dirty="0" smtClean="0"/>
              <a:t>Other </a:t>
            </a:r>
            <a:r>
              <a:rPr lang="en-SG" dirty="0" err="1" smtClean="0"/>
              <a:t>RPi</a:t>
            </a:r>
            <a:r>
              <a:rPr lang="en-SG" dirty="0" smtClean="0"/>
              <a:t> operating systems like </a:t>
            </a:r>
            <a:r>
              <a:rPr lang="en-SG" dirty="0" smtClean="0">
                <a:hlinkClick r:id="rId3"/>
              </a:rPr>
              <a:t>Arch Linux ARM</a:t>
            </a:r>
            <a:endParaRPr lang="en-SG" dirty="0" smtClean="0"/>
          </a:p>
          <a:p>
            <a:r>
              <a:rPr lang="en-SG" dirty="0" smtClean="0">
                <a:hlinkClick r:id="rId4"/>
              </a:rPr>
              <a:t>Read-only file system </a:t>
            </a:r>
            <a:r>
              <a:rPr lang="en-SG" dirty="0" smtClean="0"/>
              <a:t>if you need unsafe </a:t>
            </a:r>
            <a:r>
              <a:rPr lang="en-SG" dirty="0" err="1" smtClean="0"/>
              <a:t>poweroff</a:t>
            </a:r>
            <a:endParaRPr lang="en-SG" dirty="0" smtClean="0"/>
          </a:p>
          <a:p>
            <a:r>
              <a:rPr lang="en-SG" dirty="0" smtClean="0">
                <a:hlinkClick r:id="rId5"/>
              </a:rPr>
              <a:t>Mini-UPS for unsafe power off</a:t>
            </a:r>
            <a:endParaRPr lang="en-SG" dirty="0"/>
          </a:p>
        </p:txBody>
      </p:sp>
    </p:spTree>
    <p:extLst>
      <p:ext uri="{BB962C8B-B14F-4D97-AF65-F5344CB8AC3E}">
        <p14:creationId xmlns:p14="http://schemas.microsoft.com/office/powerpoint/2010/main" val="32972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6261" y="2604473"/>
            <a:ext cx="4951056" cy="1325563"/>
          </a:xfrm>
        </p:spPr>
        <p:txBody>
          <a:bodyPr/>
          <a:lstStyle/>
          <a:p>
            <a:r>
              <a:rPr lang="en-SG" dirty="0" smtClean="0"/>
              <a:t>Q&amp;A</a:t>
            </a:r>
            <a:endParaRPr lang="en-SG" dirty="0"/>
          </a:p>
        </p:txBody>
      </p:sp>
    </p:spTree>
    <p:extLst>
      <p:ext uri="{BB962C8B-B14F-4D97-AF65-F5344CB8AC3E}">
        <p14:creationId xmlns:p14="http://schemas.microsoft.com/office/powerpoint/2010/main" val="41529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4571"/>
            <a:ext cx="7886700" cy="1325563"/>
          </a:xfrm>
        </p:spPr>
        <p:txBody>
          <a:bodyPr/>
          <a:lstStyle/>
          <a:p>
            <a:r>
              <a:rPr lang="en-SG" dirty="0" smtClean="0"/>
              <a:t>What is a Raspberry Pi (</a:t>
            </a:r>
            <a:r>
              <a:rPr lang="en-SG" dirty="0" err="1" smtClean="0"/>
              <a:t>RPi</a:t>
            </a:r>
            <a:r>
              <a:rPr lang="en-SG" dirty="0" smtClean="0"/>
              <a:t>)?</a:t>
            </a:r>
            <a:endParaRPr lang="en-SG" dirty="0"/>
          </a:p>
        </p:txBody>
      </p:sp>
      <p:sp>
        <p:nvSpPr>
          <p:cNvPr id="3" name="Content Placeholder 2"/>
          <p:cNvSpPr>
            <a:spLocks noGrp="1"/>
          </p:cNvSpPr>
          <p:nvPr>
            <p:ph idx="1"/>
          </p:nvPr>
        </p:nvSpPr>
        <p:spPr>
          <a:xfrm>
            <a:off x="628650" y="1493116"/>
            <a:ext cx="7886700" cy="1894320"/>
          </a:xfrm>
        </p:spPr>
        <p:txBody>
          <a:bodyPr>
            <a:normAutofit/>
          </a:bodyPr>
          <a:lstStyle/>
          <a:p>
            <a:r>
              <a:rPr lang="en-SG" sz="1800" i="1" dirty="0" smtClean="0"/>
              <a:t>“The </a:t>
            </a:r>
            <a:r>
              <a:rPr lang="en-SG" sz="1800" i="1" dirty="0"/>
              <a:t>Raspberry Pi is a low cost, </a:t>
            </a:r>
            <a:r>
              <a:rPr lang="en-SG" sz="1800" b="1" i="1" dirty="0"/>
              <a:t>credit-card sized computer</a:t>
            </a:r>
            <a:r>
              <a:rPr lang="en-SG" sz="1800" i="1" dirty="0"/>
              <a:t> that plugs into a computer monitor or TV, and uses a standard keyboard and mouse. It is a capable little device that enables people of all ages to explore computing, and to learn how to program in languages like Scratch and Python. It’s capable of doing everything you’d expect a desktop computer to do, from browsing the internet and playing high-definition video, to making spreadsheets, word-processing, and playing games.” http://www.raspberrypi.org/help/what-is-a-raspberry-pi/</a:t>
            </a:r>
          </a:p>
        </p:txBody>
      </p:sp>
      <p:pic>
        <p:nvPicPr>
          <p:cNvPr id="5" name="Picture 4"/>
          <p:cNvPicPr>
            <a:picLocks noChangeAspect="1"/>
          </p:cNvPicPr>
          <p:nvPr/>
        </p:nvPicPr>
        <p:blipFill>
          <a:blip r:embed="rId2"/>
          <a:stretch>
            <a:fillRect/>
          </a:stretch>
        </p:blipFill>
        <p:spPr>
          <a:xfrm>
            <a:off x="2190750" y="3636672"/>
            <a:ext cx="4762500" cy="2695575"/>
          </a:xfrm>
          <a:prstGeom prst="rect">
            <a:avLst/>
          </a:prstGeom>
        </p:spPr>
      </p:pic>
    </p:spTree>
    <p:extLst>
      <p:ext uri="{BB962C8B-B14F-4D97-AF65-F5344CB8AC3E}">
        <p14:creationId xmlns:p14="http://schemas.microsoft.com/office/powerpoint/2010/main" val="375268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16" y="-27033"/>
            <a:ext cx="8452233" cy="1040164"/>
          </a:xfrm>
        </p:spPr>
        <p:txBody>
          <a:bodyPr/>
          <a:lstStyle/>
          <a:p>
            <a:r>
              <a:rPr lang="en-SG" dirty="0" smtClean="0"/>
              <a:t>Common </a:t>
            </a:r>
            <a:r>
              <a:rPr lang="en-SG" dirty="0" err="1" smtClean="0"/>
              <a:t>Rpi</a:t>
            </a:r>
            <a:r>
              <a:rPr lang="en-SG" dirty="0" smtClean="0"/>
              <a:t> types today</a:t>
            </a:r>
            <a:endParaRPr lang="en-SG" dirty="0"/>
          </a:p>
        </p:txBody>
      </p:sp>
      <p:pic>
        <p:nvPicPr>
          <p:cNvPr id="5" name="Picture 4"/>
          <p:cNvPicPr>
            <a:picLocks noChangeAspect="1"/>
          </p:cNvPicPr>
          <p:nvPr/>
        </p:nvPicPr>
        <p:blipFill>
          <a:blip r:embed="rId2"/>
          <a:stretch>
            <a:fillRect/>
          </a:stretch>
        </p:blipFill>
        <p:spPr>
          <a:xfrm>
            <a:off x="-386" y="995421"/>
            <a:ext cx="2625677" cy="1748701"/>
          </a:xfrm>
          <a:prstGeom prst="rect">
            <a:avLst/>
          </a:prstGeom>
        </p:spPr>
      </p:pic>
      <p:pic>
        <p:nvPicPr>
          <p:cNvPr id="6" name="Picture 5"/>
          <p:cNvPicPr>
            <a:picLocks noChangeAspect="1"/>
          </p:cNvPicPr>
          <p:nvPr/>
        </p:nvPicPr>
        <p:blipFill>
          <a:blip r:embed="rId3"/>
          <a:stretch>
            <a:fillRect/>
          </a:stretch>
        </p:blipFill>
        <p:spPr>
          <a:xfrm>
            <a:off x="2949371" y="955888"/>
            <a:ext cx="2748682" cy="1852611"/>
          </a:xfrm>
          <a:prstGeom prst="rect">
            <a:avLst/>
          </a:prstGeom>
        </p:spPr>
      </p:pic>
      <p:pic>
        <p:nvPicPr>
          <p:cNvPr id="7" name="Picture 6"/>
          <p:cNvPicPr>
            <a:picLocks noChangeAspect="1"/>
          </p:cNvPicPr>
          <p:nvPr/>
        </p:nvPicPr>
        <p:blipFill>
          <a:blip r:embed="rId4"/>
          <a:stretch>
            <a:fillRect/>
          </a:stretch>
        </p:blipFill>
        <p:spPr>
          <a:xfrm>
            <a:off x="6406356" y="1013131"/>
            <a:ext cx="2416737" cy="1609092"/>
          </a:xfrm>
          <a:prstGeom prst="rect">
            <a:avLst/>
          </a:prstGeom>
        </p:spPr>
      </p:pic>
      <p:sp>
        <p:nvSpPr>
          <p:cNvPr id="3" name="TextBox 2"/>
          <p:cNvSpPr txBox="1"/>
          <p:nvPr/>
        </p:nvSpPr>
        <p:spPr>
          <a:xfrm>
            <a:off x="977466" y="2744122"/>
            <a:ext cx="1095172" cy="369332"/>
          </a:xfrm>
          <a:prstGeom prst="rect">
            <a:avLst/>
          </a:prstGeom>
          <a:noFill/>
        </p:spPr>
        <p:txBody>
          <a:bodyPr wrap="none" rtlCol="0">
            <a:spAutoFit/>
          </a:bodyPr>
          <a:lstStyle/>
          <a:p>
            <a:r>
              <a:rPr lang="en-SG" dirty="0" smtClean="0"/>
              <a:t>Model A+</a:t>
            </a:r>
            <a:endParaRPr lang="en-SG" dirty="0"/>
          </a:p>
        </p:txBody>
      </p:sp>
      <p:sp>
        <p:nvSpPr>
          <p:cNvPr id="4" name="TextBox 3"/>
          <p:cNvSpPr txBox="1"/>
          <p:nvPr/>
        </p:nvSpPr>
        <p:spPr>
          <a:xfrm>
            <a:off x="3877772" y="2737623"/>
            <a:ext cx="1087157" cy="369332"/>
          </a:xfrm>
          <a:prstGeom prst="rect">
            <a:avLst/>
          </a:prstGeom>
          <a:noFill/>
        </p:spPr>
        <p:txBody>
          <a:bodyPr wrap="none" rtlCol="0">
            <a:spAutoFit/>
          </a:bodyPr>
          <a:lstStyle/>
          <a:p>
            <a:r>
              <a:rPr lang="en-SG" dirty="0" smtClean="0"/>
              <a:t>Model B+</a:t>
            </a:r>
          </a:p>
        </p:txBody>
      </p:sp>
      <p:sp>
        <p:nvSpPr>
          <p:cNvPr id="8" name="TextBox 7"/>
          <p:cNvSpPr txBox="1"/>
          <p:nvPr/>
        </p:nvSpPr>
        <p:spPr>
          <a:xfrm>
            <a:off x="7187266" y="2753892"/>
            <a:ext cx="1141659" cy="369332"/>
          </a:xfrm>
          <a:prstGeom prst="rect">
            <a:avLst/>
          </a:prstGeom>
          <a:noFill/>
        </p:spPr>
        <p:txBody>
          <a:bodyPr wrap="none" rtlCol="0">
            <a:spAutoFit/>
          </a:bodyPr>
          <a:lstStyle/>
          <a:p>
            <a:r>
              <a:rPr lang="en-SG" dirty="0" smtClean="0"/>
              <a:t>2 Model B</a:t>
            </a:r>
            <a:endParaRPr lang="en-SG" dirty="0"/>
          </a:p>
        </p:txBody>
      </p:sp>
      <p:sp>
        <p:nvSpPr>
          <p:cNvPr id="9" name="TextBox 8"/>
          <p:cNvSpPr txBox="1"/>
          <p:nvPr/>
        </p:nvSpPr>
        <p:spPr>
          <a:xfrm>
            <a:off x="35125" y="3123224"/>
            <a:ext cx="2750946" cy="1200329"/>
          </a:xfrm>
          <a:prstGeom prst="rect">
            <a:avLst/>
          </a:prstGeom>
          <a:noFill/>
        </p:spPr>
        <p:txBody>
          <a:bodyPr wrap="none" rtlCol="0">
            <a:spAutoFit/>
          </a:bodyPr>
          <a:lstStyle/>
          <a:p>
            <a:r>
              <a:rPr lang="en-SG" dirty="0" smtClean="0"/>
              <a:t>700Mhz single-core ARMv6</a:t>
            </a:r>
          </a:p>
          <a:p>
            <a:r>
              <a:rPr lang="en-SG" dirty="0" smtClean="0"/>
              <a:t>256MB Ram</a:t>
            </a:r>
          </a:p>
          <a:p>
            <a:r>
              <a:rPr lang="en-SG" dirty="0" smtClean="0"/>
              <a:t>1 USB port</a:t>
            </a:r>
          </a:p>
          <a:p>
            <a:r>
              <a:rPr lang="en-SG" dirty="0" smtClean="0"/>
              <a:t>No Ethernet port</a:t>
            </a:r>
          </a:p>
        </p:txBody>
      </p:sp>
      <p:sp>
        <p:nvSpPr>
          <p:cNvPr id="10" name="TextBox 9"/>
          <p:cNvSpPr txBox="1"/>
          <p:nvPr/>
        </p:nvSpPr>
        <p:spPr>
          <a:xfrm>
            <a:off x="3087460" y="3113453"/>
            <a:ext cx="2750946" cy="1200329"/>
          </a:xfrm>
          <a:prstGeom prst="rect">
            <a:avLst/>
          </a:prstGeom>
          <a:noFill/>
        </p:spPr>
        <p:txBody>
          <a:bodyPr wrap="none" rtlCol="0">
            <a:spAutoFit/>
          </a:bodyPr>
          <a:lstStyle/>
          <a:p>
            <a:r>
              <a:rPr lang="en-SG" dirty="0" smtClean="0"/>
              <a:t>700Mhz single-core ARMv6</a:t>
            </a:r>
          </a:p>
          <a:p>
            <a:r>
              <a:rPr lang="en-SG" dirty="0" smtClean="0"/>
              <a:t>512MB RAM</a:t>
            </a:r>
          </a:p>
          <a:p>
            <a:r>
              <a:rPr lang="en-SG" dirty="0" smtClean="0"/>
              <a:t>4 USB ports</a:t>
            </a:r>
            <a:endParaRPr lang="en-SG" dirty="0"/>
          </a:p>
          <a:p>
            <a:r>
              <a:rPr lang="en-SG" dirty="0"/>
              <a:t>Ethernet </a:t>
            </a:r>
            <a:r>
              <a:rPr lang="en-SG" dirty="0" smtClean="0"/>
              <a:t>port</a:t>
            </a:r>
          </a:p>
        </p:txBody>
      </p:sp>
      <p:sp>
        <p:nvSpPr>
          <p:cNvPr id="13" name="TextBox 12"/>
          <p:cNvSpPr txBox="1"/>
          <p:nvPr/>
        </p:nvSpPr>
        <p:spPr>
          <a:xfrm>
            <a:off x="6272113" y="3113453"/>
            <a:ext cx="2685222" cy="1200329"/>
          </a:xfrm>
          <a:prstGeom prst="rect">
            <a:avLst/>
          </a:prstGeom>
          <a:noFill/>
        </p:spPr>
        <p:txBody>
          <a:bodyPr wrap="none" rtlCol="0">
            <a:spAutoFit/>
          </a:bodyPr>
          <a:lstStyle/>
          <a:p>
            <a:r>
              <a:rPr lang="en-SG" dirty="0">
                <a:solidFill>
                  <a:srgbClr val="FF0000"/>
                </a:solidFill>
              </a:rPr>
              <a:t>9</a:t>
            </a:r>
            <a:r>
              <a:rPr lang="en-SG" dirty="0" smtClean="0">
                <a:solidFill>
                  <a:srgbClr val="FF0000"/>
                </a:solidFill>
              </a:rPr>
              <a:t>00Mhz quad-core ARMv7</a:t>
            </a:r>
          </a:p>
          <a:p>
            <a:r>
              <a:rPr lang="en-SG" dirty="0" smtClean="0"/>
              <a:t>1024MB Ram</a:t>
            </a:r>
          </a:p>
          <a:p>
            <a:r>
              <a:rPr lang="en-SG" dirty="0"/>
              <a:t>4</a:t>
            </a:r>
            <a:r>
              <a:rPr lang="en-SG" dirty="0" smtClean="0"/>
              <a:t> USB ports</a:t>
            </a:r>
          </a:p>
          <a:p>
            <a:r>
              <a:rPr lang="en-SG" dirty="0" smtClean="0"/>
              <a:t>Ethernet port</a:t>
            </a:r>
          </a:p>
        </p:txBody>
      </p:sp>
      <p:pic>
        <p:nvPicPr>
          <p:cNvPr id="14" name="Picture 13"/>
          <p:cNvPicPr>
            <a:picLocks noChangeAspect="1"/>
          </p:cNvPicPr>
          <p:nvPr/>
        </p:nvPicPr>
        <p:blipFill>
          <a:blip r:embed="rId5"/>
          <a:stretch>
            <a:fillRect/>
          </a:stretch>
        </p:blipFill>
        <p:spPr>
          <a:xfrm>
            <a:off x="1312452" y="4504946"/>
            <a:ext cx="5361301" cy="1778760"/>
          </a:xfrm>
          <a:prstGeom prst="rect">
            <a:avLst/>
          </a:prstGeom>
        </p:spPr>
      </p:pic>
      <p:sp>
        <p:nvSpPr>
          <p:cNvPr id="15" name="TextBox 14"/>
          <p:cNvSpPr txBox="1"/>
          <p:nvPr/>
        </p:nvSpPr>
        <p:spPr>
          <a:xfrm>
            <a:off x="35125" y="4504946"/>
            <a:ext cx="1220655" cy="369332"/>
          </a:xfrm>
          <a:prstGeom prst="rect">
            <a:avLst/>
          </a:prstGeom>
          <a:noFill/>
        </p:spPr>
        <p:txBody>
          <a:bodyPr wrap="none" rtlCol="0">
            <a:spAutoFit/>
          </a:bodyPr>
          <a:lstStyle/>
          <a:p>
            <a:r>
              <a:rPr lang="en-SG" dirty="0" smtClean="0"/>
              <a:t>Power use:</a:t>
            </a:r>
            <a:endParaRPr lang="en-SG" dirty="0"/>
          </a:p>
        </p:txBody>
      </p:sp>
      <p:sp>
        <p:nvSpPr>
          <p:cNvPr id="16" name="TextBox 15"/>
          <p:cNvSpPr txBox="1"/>
          <p:nvPr/>
        </p:nvSpPr>
        <p:spPr>
          <a:xfrm>
            <a:off x="859083" y="6359350"/>
            <a:ext cx="7932236" cy="369332"/>
          </a:xfrm>
          <a:prstGeom prst="rect">
            <a:avLst/>
          </a:prstGeom>
          <a:noFill/>
        </p:spPr>
        <p:txBody>
          <a:bodyPr wrap="none" rtlCol="0">
            <a:spAutoFit/>
          </a:bodyPr>
          <a:lstStyle/>
          <a:p>
            <a:r>
              <a:rPr lang="en-SG" dirty="0"/>
              <a:t>Source: http://raspi.tv/2015/raspberry-pi2-power-and-performance-measurement</a:t>
            </a:r>
          </a:p>
        </p:txBody>
      </p:sp>
    </p:spTree>
    <p:extLst>
      <p:ext uri="{BB962C8B-B14F-4D97-AF65-F5344CB8AC3E}">
        <p14:creationId xmlns:p14="http://schemas.microsoft.com/office/powerpoint/2010/main" val="2363796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SG" dirty="0" smtClean="0"/>
              <a:t>Arduino vs Raspberry Pi</a:t>
            </a:r>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3529637654"/>
              </p:ext>
            </p:extLst>
          </p:nvPr>
        </p:nvGraphicFramePr>
        <p:xfrm>
          <a:off x="135082" y="1059879"/>
          <a:ext cx="8842663" cy="5294175"/>
        </p:xfrm>
        <a:graphic>
          <a:graphicData uri="http://schemas.openxmlformats.org/drawingml/2006/table">
            <a:tbl>
              <a:tblPr firstRow="1" bandRow="1">
                <a:tableStyleId>{5C22544A-7EE6-4342-B048-85BDC9FD1C3A}</a:tableStyleId>
              </a:tblPr>
              <a:tblGrid>
                <a:gridCol w="2148279"/>
                <a:gridCol w="3327730"/>
                <a:gridCol w="3366654"/>
              </a:tblGrid>
              <a:tr h="851937">
                <a:tc>
                  <a:txBody>
                    <a:bodyPr/>
                    <a:lstStyle/>
                    <a:p>
                      <a:r>
                        <a:rPr lang="en-SG" dirty="0" smtClean="0"/>
                        <a:t>Specs</a:t>
                      </a:r>
                      <a:endParaRPr lang="en-SG" dirty="0"/>
                    </a:p>
                  </a:txBody>
                  <a:tcPr/>
                </a:tc>
                <a:tc>
                  <a:txBody>
                    <a:bodyPr/>
                    <a:lstStyle/>
                    <a:p>
                      <a:r>
                        <a:rPr lang="en-SG" dirty="0" smtClean="0"/>
                        <a:t>Arduino Uno</a:t>
                      </a:r>
                      <a:endParaRPr lang="en-SG" dirty="0"/>
                    </a:p>
                  </a:txBody>
                  <a:tcPr/>
                </a:tc>
                <a:tc>
                  <a:txBody>
                    <a:bodyPr/>
                    <a:lstStyle/>
                    <a:p>
                      <a:r>
                        <a:rPr lang="en-SG" dirty="0" smtClean="0"/>
                        <a:t>Raspberry Pi Model B+</a:t>
                      </a:r>
                      <a:endParaRPr lang="en-SG" dirty="0"/>
                    </a:p>
                  </a:txBody>
                  <a:tcPr/>
                </a:tc>
              </a:tr>
              <a:tr h="493582">
                <a:tc>
                  <a:txBody>
                    <a:bodyPr/>
                    <a:lstStyle/>
                    <a:p>
                      <a:r>
                        <a:rPr lang="en-SG" dirty="0" smtClean="0"/>
                        <a:t>CPU type</a:t>
                      </a:r>
                      <a:endParaRPr lang="en-SG" dirty="0"/>
                    </a:p>
                  </a:txBody>
                  <a:tcPr/>
                </a:tc>
                <a:tc>
                  <a:txBody>
                    <a:bodyPr/>
                    <a:lstStyle/>
                    <a:p>
                      <a:r>
                        <a:rPr lang="en-SG" dirty="0" smtClean="0"/>
                        <a:t>Microcontroller</a:t>
                      </a:r>
                      <a:endParaRPr lang="en-SG" dirty="0"/>
                    </a:p>
                  </a:txBody>
                  <a:tcPr/>
                </a:tc>
                <a:tc>
                  <a:txBody>
                    <a:bodyPr/>
                    <a:lstStyle/>
                    <a:p>
                      <a:r>
                        <a:rPr lang="en-SG" dirty="0" smtClean="0"/>
                        <a:t>Microprocessor</a:t>
                      </a:r>
                      <a:endParaRPr lang="en-SG" dirty="0"/>
                    </a:p>
                  </a:txBody>
                  <a:tcPr/>
                </a:tc>
              </a:tr>
              <a:tr h="493582">
                <a:tc>
                  <a:txBody>
                    <a:bodyPr/>
                    <a:lstStyle/>
                    <a:p>
                      <a:r>
                        <a:rPr lang="en-SG" dirty="0" smtClean="0"/>
                        <a:t>Operating System</a:t>
                      </a:r>
                      <a:endParaRPr lang="en-SG" dirty="0"/>
                    </a:p>
                  </a:txBody>
                  <a:tcPr/>
                </a:tc>
                <a:tc>
                  <a:txBody>
                    <a:bodyPr/>
                    <a:lstStyle/>
                    <a:p>
                      <a:r>
                        <a:rPr lang="en-SG" dirty="0" smtClean="0"/>
                        <a:t>None</a:t>
                      </a:r>
                      <a:endParaRPr lang="en-SG" dirty="0"/>
                    </a:p>
                  </a:txBody>
                  <a:tcPr/>
                </a:tc>
                <a:tc>
                  <a:txBody>
                    <a:bodyPr/>
                    <a:lstStyle/>
                    <a:p>
                      <a:r>
                        <a:rPr lang="en-SG" dirty="0" smtClean="0"/>
                        <a:t>Linux</a:t>
                      </a:r>
                      <a:r>
                        <a:rPr lang="en-SG" baseline="0" dirty="0" smtClean="0"/>
                        <a:t> (usually </a:t>
                      </a:r>
                      <a:r>
                        <a:rPr lang="en-SG" baseline="0" dirty="0" err="1" smtClean="0"/>
                        <a:t>Raspbian</a:t>
                      </a:r>
                      <a:r>
                        <a:rPr lang="en-SG" baseline="0" dirty="0" smtClean="0"/>
                        <a:t>)</a:t>
                      </a:r>
                      <a:endParaRPr lang="en-SG" dirty="0"/>
                    </a:p>
                  </a:txBody>
                  <a:tcPr/>
                </a:tc>
              </a:tr>
              <a:tr h="493582">
                <a:tc>
                  <a:txBody>
                    <a:bodyPr/>
                    <a:lstStyle/>
                    <a:p>
                      <a:r>
                        <a:rPr lang="en-SG" dirty="0" smtClean="0"/>
                        <a:t>Speed</a:t>
                      </a:r>
                      <a:endParaRPr lang="en-SG" dirty="0"/>
                    </a:p>
                  </a:txBody>
                  <a:tcPr/>
                </a:tc>
                <a:tc>
                  <a:txBody>
                    <a:bodyPr/>
                    <a:lstStyle/>
                    <a:p>
                      <a:r>
                        <a:rPr lang="en-SG" dirty="0" smtClean="0"/>
                        <a:t>16 </a:t>
                      </a:r>
                      <a:r>
                        <a:rPr lang="en-SG" dirty="0" err="1" smtClean="0"/>
                        <a:t>Mhz</a:t>
                      </a:r>
                      <a:endParaRPr lang="en-SG" dirty="0"/>
                    </a:p>
                  </a:txBody>
                  <a:tcPr/>
                </a:tc>
                <a:tc>
                  <a:txBody>
                    <a:bodyPr/>
                    <a:lstStyle/>
                    <a:p>
                      <a:r>
                        <a:rPr lang="en-SG" sz="1800" b="0" i="0" kern="1200" dirty="0" smtClean="0">
                          <a:solidFill>
                            <a:schemeClr val="dk1"/>
                          </a:solidFill>
                          <a:effectLst/>
                          <a:latin typeface="+mn-lt"/>
                          <a:ea typeface="+mn-ea"/>
                          <a:cs typeface="+mn-cs"/>
                        </a:rPr>
                        <a:t>700</a:t>
                      </a:r>
                      <a:r>
                        <a:rPr lang="en-SG" sz="1800" b="0" i="0" kern="1200" baseline="0" dirty="0" smtClean="0">
                          <a:solidFill>
                            <a:schemeClr val="dk1"/>
                          </a:solidFill>
                          <a:effectLst/>
                          <a:latin typeface="+mn-lt"/>
                          <a:ea typeface="+mn-ea"/>
                          <a:cs typeface="+mn-cs"/>
                        </a:rPr>
                        <a:t> </a:t>
                      </a:r>
                      <a:r>
                        <a:rPr lang="en-SG" sz="1800" b="0" i="0" kern="1200" baseline="0" dirty="0" err="1" smtClean="0">
                          <a:solidFill>
                            <a:schemeClr val="dk1"/>
                          </a:solidFill>
                          <a:effectLst/>
                          <a:latin typeface="+mn-lt"/>
                          <a:ea typeface="+mn-ea"/>
                          <a:cs typeface="+mn-cs"/>
                        </a:rPr>
                        <a:t>Mhz</a:t>
                      </a:r>
                      <a:endParaRPr lang="en-SG" dirty="0"/>
                    </a:p>
                  </a:txBody>
                  <a:tcPr/>
                </a:tc>
              </a:tr>
              <a:tr h="493582">
                <a:tc>
                  <a:txBody>
                    <a:bodyPr/>
                    <a:lstStyle/>
                    <a:p>
                      <a:r>
                        <a:rPr lang="en-SG" dirty="0" smtClean="0"/>
                        <a:t>RAM</a:t>
                      </a:r>
                      <a:endParaRPr lang="en-SG" dirty="0"/>
                    </a:p>
                  </a:txBody>
                  <a:tcPr/>
                </a:tc>
                <a:tc>
                  <a:txBody>
                    <a:bodyPr/>
                    <a:lstStyle/>
                    <a:p>
                      <a:r>
                        <a:rPr lang="en-SG" dirty="0" smtClean="0"/>
                        <a:t>2KB</a:t>
                      </a:r>
                      <a:endParaRPr lang="en-SG" dirty="0"/>
                    </a:p>
                  </a:txBody>
                  <a:tcPr/>
                </a:tc>
                <a:tc>
                  <a:txBody>
                    <a:bodyPr/>
                    <a:lstStyle/>
                    <a:p>
                      <a:r>
                        <a:rPr lang="en-SG" dirty="0" smtClean="0"/>
                        <a:t>512MB</a:t>
                      </a:r>
                      <a:endParaRPr lang="en-SG" dirty="0"/>
                    </a:p>
                  </a:txBody>
                  <a:tcPr/>
                </a:tc>
              </a:tr>
              <a:tr h="493582">
                <a:tc>
                  <a:txBody>
                    <a:bodyPr/>
                    <a:lstStyle/>
                    <a:p>
                      <a:r>
                        <a:rPr lang="en-SG" dirty="0" smtClean="0"/>
                        <a:t>GPU/Display</a:t>
                      </a:r>
                      <a:endParaRPr lang="en-SG" dirty="0"/>
                    </a:p>
                  </a:txBody>
                  <a:tcPr/>
                </a:tc>
                <a:tc>
                  <a:txBody>
                    <a:bodyPr/>
                    <a:lstStyle/>
                    <a:p>
                      <a:r>
                        <a:rPr lang="en-SG" dirty="0" smtClean="0"/>
                        <a:t>None</a:t>
                      </a:r>
                      <a:endParaRPr lang="en-SG" dirty="0"/>
                    </a:p>
                  </a:txBody>
                  <a:tcPr/>
                </a:tc>
                <a:tc>
                  <a:txBody>
                    <a:bodyPr/>
                    <a:lstStyle/>
                    <a:p>
                      <a:r>
                        <a:rPr lang="en-SG" dirty="0" err="1" smtClean="0"/>
                        <a:t>VideoCore</a:t>
                      </a:r>
                      <a:r>
                        <a:rPr lang="en-SG" dirty="0" smtClean="0"/>
                        <a:t> IV GPU</a:t>
                      </a:r>
                      <a:endParaRPr lang="en-SG" dirty="0"/>
                    </a:p>
                  </a:txBody>
                  <a:tcPr/>
                </a:tc>
              </a:tr>
              <a:tr h="493582">
                <a:tc>
                  <a:txBody>
                    <a:bodyPr/>
                    <a:lstStyle/>
                    <a:p>
                      <a:r>
                        <a:rPr lang="en-SG" dirty="0" smtClean="0"/>
                        <a:t>Disk</a:t>
                      </a:r>
                      <a:endParaRPr lang="en-SG" dirty="0"/>
                    </a:p>
                  </a:txBody>
                  <a:tcPr/>
                </a:tc>
                <a:tc>
                  <a:txBody>
                    <a:bodyPr/>
                    <a:lstStyle/>
                    <a:p>
                      <a:r>
                        <a:rPr lang="en-SG" dirty="0" smtClean="0"/>
                        <a:t>32KB</a:t>
                      </a:r>
                      <a:endParaRPr lang="en-SG" dirty="0"/>
                    </a:p>
                  </a:txBody>
                  <a:tcPr/>
                </a:tc>
                <a:tc>
                  <a:txBody>
                    <a:bodyPr/>
                    <a:lstStyle/>
                    <a:p>
                      <a:r>
                        <a:rPr lang="en-SG" dirty="0" smtClean="0"/>
                        <a:t>Depends</a:t>
                      </a:r>
                      <a:r>
                        <a:rPr lang="en-SG" baseline="0" dirty="0" smtClean="0"/>
                        <a:t> on SD card</a:t>
                      </a:r>
                      <a:endParaRPr lang="en-SG" dirty="0"/>
                    </a:p>
                  </a:txBody>
                  <a:tcPr/>
                </a:tc>
              </a:tr>
              <a:tr h="493582">
                <a:tc>
                  <a:txBody>
                    <a:bodyPr/>
                    <a:lstStyle/>
                    <a:p>
                      <a:r>
                        <a:rPr lang="en-SG" dirty="0" smtClean="0"/>
                        <a:t>GPIO pins</a:t>
                      </a:r>
                      <a:endParaRPr lang="en-SG" dirty="0"/>
                    </a:p>
                  </a:txBody>
                  <a:tcPr/>
                </a:tc>
                <a:tc>
                  <a:txBody>
                    <a:bodyPr/>
                    <a:lstStyle/>
                    <a:p>
                      <a:r>
                        <a:rPr lang="en-SG" dirty="0" smtClean="0"/>
                        <a:t>14 digital pins (includes 6 </a:t>
                      </a:r>
                      <a:r>
                        <a:rPr lang="en-SG" dirty="0" err="1" smtClean="0"/>
                        <a:t>analog</a:t>
                      </a:r>
                      <a:r>
                        <a:rPr lang="en-SG" dirty="0" smtClean="0"/>
                        <a:t>)</a:t>
                      </a:r>
                      <a:endParaRPr lang="en-SG" dirty="0"/>
                    </a:p>
                  </a:txBody>
                  <a:tcPr/>
                </a:tc>
                <a:tc>
                  <a:txBody>
                    <a:bodyPr/>
                    <a:lstStyle/>
                    <a:p>
                      <a:r>
                        <a:rPr lang="en-SG" baseline="0" dirty="0" smtClean="0"/>
                        <a:t>26 digital</a:t>
                      </a:r>
                      <a:r>
                        <a:rPr lang="en-SG" dirty="0" smtClean="0"/>
                        <a:t> pins </a:t>
                      </a:r>
                      <a:endParaRPr lang="en-SG" dirty="0"/>
                    </a:p>
                  </a:txBody>
                  <a:tcPr/>
                </a:tc>
              </a:tr>
              <a:tr h="493582">
                <a:tc>
                  <a:txBody>
                    <a:bodyPr/>
                    <a:lstStyle/>
                    <a:p>
                      <a:r>
                        <a:rPr lang="en-SG" dirty="0" smtClean="0"/>
                        <a:t>Other</a:t>
                      </a:r>
                      <a:r>
                        <a:rPr lang="en-SG" baseline="0" dirty="0" smtClean="0"/>
                        <a:t> connectivity</a:t>
                      </a:r>
                      <a:endParaRPr lang="en-SG" dirty="0"/>
                    </a:p>
                  </a:txBody>
                  <a:tcPr/>
                </a:tc>
                <a:tc>
                  <a:txBody>
                    <a:bodyPr/>
                    <a:lstStyle/>
                    <a:p>
                      <a:r>
                        <a:rPr lang="en-SG" dirty="0" smtClean="0"/>
                        <a:t>None</a:t>
                      </a:r>
                      <a:endParaRPr lang="en-SG" dirty="0"/>
                    </a:p>
                  </a:txBody>
                  <a:tcPr/>
                </a:tc>
                <a:tc>
                  <a:txBody>
                    <a:bodyPr/>
                    <a:lstStyle/>
                    <a:p>
                      <a:r>
                        <a:rPr lang="en-SG" dirty="0" smtClean="0"/>
                        <a:t>USB, Ethernet, HDMI, audio</a:t>
                      </a:r>
                    </a:p>
                  </a:txBody>
                  <a:tcPr/>
                </a:tc>
              </a:tr>
              <a:tr h="493582">
                <a:tc>
                  <a:txBody>
                    <a:bodyPr/>
                    <a:lstStyle/>
                    <a:p>
                      <a:r>
                        <a:rPr lang="en-SG" dirty="0" smtClean="0"/>
                        <a:t>Power consumption</a:t>
                      </a:r>
                      <a:endParaRPr lang="en-SG" dirty="0"/>
                    </a:p>
                  </a:txBody>
                  <a:tcPr/>
                </a:tc>
                <a:tc>
                  <a:txBody>
                    <a:bodyPr/>
                    <a:lstStyle/>
                    <a:p>
                      <a:r>
                        <a:rPr lang="en-SG" dirty="0" smtClean="0"/>
                        <a:t>0.25W</a:t>
                      </a:r>
                      <a:endParaRPr lang="en-SG" dirty="0"/>
                    </a:p>
                  </a:txBody>
                  <a:tcPr/>
                </a:tc>
                <a:tc>
                  <a:txBody>
                    <a:bodyPr/>
                    <a:lstStyle/>
                    <a:p>
                      <a:r>
                        <a:rPr lang="en-SG" dirty="0" smtClean="0"/>
                        <a:t>3.5W</a:t>
                      </a:r>
                      <a:endParaRPr lang="en-SG" dirty="0"/>
                    </a:p>
                  </a:txBody>
                  <a:tcPr/>
                </a:tc>
              </a:tr>
            </a:tbl>
          </a:graphicData>
        </a:graphic>
      </p:graphicFrame>
      <p:pic>
        <p:nvPicPr>
          <p:cNvPr id="7" name="Picture 6"/>
          <p:cNvPicPr>
            <a:picLocks noChangeAspect="1"/>
          </p:cNvPicPr>
          <p:nvPr/>
        </p:nvPicPr>
        <p:blipFill>
          <a:blip r:embed="rId2"/>
          <a:stretch>
            <a:fillRect/>
          </a:stretch>
        </p:blipFill>
        <p:spPr>
          <a:xfrm>
            <a:off x="3990109" y="1117746"/>
            <a:ext cx="1163781" cy="765509"/>
          </a:xfrm>
          <a:prstGeom prst="rect">
            <a:avLst/>
          </a:prstGeom>
        </p:spPr>
      </p:pic>
      <p:pic>
        <p:nvPicPr>
          <p:cNvPr id="8" name="Picture 7"/>
          <p:cNvPicPr>
            <a:picLocks noChangeAspect="1"/>
          </p:cNvPicPr>
          <p:nvPr/>
        </p:nvPicPr>
        <p:blipFill>
          <a:blip r:embed="rId3"/>
          <a:stretch>
            <a:fillRect/>
          </a:stretch>
        </p:blipFill>
        <p:spPr>
          <a:xfrm>
            <a:off x="7926150" y="1324242"/>
            <a:ext cx="991360" cy="560334"/>
          </a:xfrm>
          <a:prstGeom prst="rect">
            <a:avLst/>
          </a:prstGeom>
        </p:spPr>
      </p:pic>
    </p:spTree>
    <p:extLst>
      <p:ext uri="{BB962C8B-B14F-4D97-AF65-F5344CB8AC3E}">
        <p14:creationId xmlns:p14="http://schemas.microsoft.com/office/powerpoint/2010/main" val="233155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5" y="0"/>
            <a:ext cx="8114134" cy="1325563"/>
          </a:xfrm>
        </p:spPr>
        <p:txBody>
          <a:bodyPr/>
          <a:lstStyle/>
          <a:p>
            <a:r>
              <a:rPr lang="en-SG" dirty="0" smtClean="0"/>
              <a:t>What is an Operating System (OS)?</a:t>
            </a:r>
            <a:endParaRPr lang="en-SG" dirty="0"/>
          </a:p>
        </p:txBody>
      </p:sp>
      <p:sp>
        <p:nvSpPr>
          <p:cNvPr id="3" name="Content Placeholder 2"/>
          <p:cNvSpPr>
            <a:spLocks noGrp="1"/>
          </p:cNvSpPr>
          <p:nvPr>
            <p:ph idx="1"/>
          </p:nvPr>
        </p:nvSpPr>
        <p:spPr>
          <a:xfrm>
            <a:off x="345233" y="1390261"/>
            <a:ext cx="8170117" cy="4786702"/>
          </a:xfrm>
        </p:spPr>
        <p:txBody>
          <a:bodyPr>
            <a:normAutofit/>
          </a:bodyPr>
          <a:lstStyle/>
          <a:p>
            <a:r>
              <a:rPr lang="en-SG" sz="1800" i="1" dirty="0"/>
              <a:t>An operating system (OS) is software that manages computer hardware and software resources and provides common services for </a:t>
            </a:r>
            <a:r>
              <a:rPr lang="en-SG" sz="1800" i="1" dirty="0" smtClean="0"/>
              <a:t>computer </a:t>
            </a:r>
            <a:r>
              <a:rPr lang="en-SG" sz="1800" i="1" dirty="0"/>
              <a:t>programs. </a:t>
            </a:r>
            <a:endParaRPr lang="en-SG" sz="1800" i="1" dirty="0" smtClean="0"/>
          </a:p>
          <a:p>
            <a:pPr lvl="1"/>
            <a:r>
              <a:rPr lang="en-SG" sz="1400" i="1" dirty="0"/>
              <a:t>Source: </a:t>
            </a:r>
            <a:r>
              <a:rPr lang="en-SG" sz="1400" i="1" dirty="0">
                <a:hlinkClick r:id="rId2"/>
              </a:rPr>
              <a:t>http://</a:t>
            </a:r>
            <a:r>
              <a:rPr lang="en-SG" sz="1400" i="1" dirty="0" smtClean="0">
                <a:hlinkClick r:id="rId2"/>
              </a:rPr>
              <a:t>en.wikipedia.org/wiki/Operating_system</a:t>
            </a:r>
            <a:endParaRPr lang="en-SG" sz="1400" i="1" dirty="0" smtClean="0"/>
          </a:p>
          <a:p>
            <a:pPr lvl="1"/>
            <a:endParaRPr lang="en-SG" sz="1400" i="1" dirty="0"/>
          </a:p>
          <a:p>
            <a:r>
              <a:rPr lang="en-SG" dirty="0" smtClean="0"/>
              <a:t>My definition:</a:t>
            </a:r>
          </a:p>
          <a:p>
            <a:pPr lvl="1"/>
            <a:r>
              <a:rPr lang="en-SG" sz="1800" dirty="0" smtClean="0"/>
              <a:t>A giant piece of software that gives programs you download/write hardware features in a standardised manner.</a:t>
            </a:r>
          </a:p>
          <a:p>
            <a:r>
              <a:rPr lang="en-SG" dirty="0" smtClean="0"/>
              <a:t>Closed-source vs open-source</a:t>
            </a:r>
          </a:p>
          <a:p>
            <a:pPr lvl="1"/>
            <a:r>
              <a:rPr lang="en-SG" sz="1800" dirty="0" smtClean="0"/>
              <a:t>Closed: Windows, Mac OS X</a:t>
            </a:r>
          </a:p>
          <a:p>
            <a:pPr lvl="1"/>
            <a:r>
              <a:rPr lang="en-SG" sz="1800" dirty="0" smtClean="0"/>
              <a:t>Open: Linux, FreeBSD, </a:t>
            </a:r>
            <a:r>
              <a:rPr lang="en-SG" sz="1800" dirty="0" err="1" smtClean="0"/>
              <a:t>FreeDOS</a:t>
            </a:r>
            <a:endParaRPr lang="en-SG" sz="1800" dirty="0" smtClean="0"/>
          </a:p>
          <a:p>
            <a:r>
              <a:rPr lang="en-SG" dirty="0" smtClean="0"/>
              <a:t>Unix(-like) vs non-Unix</a:t>
            </a:r>
          </a:p>
          <a:p>
            <a:pPr lvl="1"/>
            <a:r>
              <a:rPr lang="en-SG" sz="1800" dirty="0" smtClean="0"/>
              <a:t>Unix: Linux, Mac OS X</a:t>
            </a:r>
          </a:p>
          <a:p>
            <a:pPr lvl="1"/>
            <a:r>
              <a:rPr lang="en-SG" sz="1800" dirty="0" smtClean="0"/>
              <a:t>Non-Unix: Windows</a:t>
            </a:r>
          </a:p>
        </p:txBody>
      </p:sp>
    </p:spTree>
    <p:extLst>
      <p:ext uri="{BB962C8B-B14F-4D97-AF65-F5344CB8AC3E}">
        <p14:creationId xmlns:p14="http://schemas.microsoft.com/office/powerpoint/2010/main" val="181386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Powering up your Raspberry Pi</a:t>
            </a:r>
            <a:endParaRPr lang="en-SG" dirty="0"/>
          </a:p>
        </p:txBody>
      </p:sp>
      <p:sp>
        <p:nvSpPr>
          <p:cNvPr id="3" name="Content Placeholder 2"/>
          <p:cNvSpPr>
            <a:spLocks noGrp="1"/>
          </p:cNvSpPr>
          <p:nvPr>
            <p:ph idx="1"/>
          </p:nvPr>
        </p:nvSpPr>
        <p:spPr/>
        <p:txBody>
          <a:bodyPr/>
          <a:lstStyle/>
          <a:p>
            <a:r>
              <a:rPr lang="en-SG" dirty="0" smtClean="0"/>
              <a:t>Connect the following first</a:t>
            </a:r>
          </a:p>
          <a:p>
            <a:pPr lvl="1"/>
            <a:r>
              <a:rPr lang="en-SG" dirty="0" smtClean="0"/>
              <a:t>SD card</a:t>
            </a:r>
          </a:p>
          <a:p>
            <a:pPr lvl="1"/>
            <a:r>
              <a:rPr lang="en-SG" dirty="0" smtClean="0"/>
              <a:t>HDMI cable</a:t>
            </a:r>
          </a:p>
          <a:p>
            <a:pPr lvl="1"/>
            <a:r>
              <a:rPr lang="en-SG" dirty="0" smtClean="0"/>
              <a:t>Keyboard/mouse</a:t>
            </a:r>
          </a:p>
          <a:p>
            <a:endParaRPr lang="en-SG" dirty="0" smtClean="0"/>
          </a:p>
          <a:p>
            <a:r>
              <a:rPr lang="en-SG" dirty="0" smtClean="0"/>
              <a:t>Connect this last</a:t>
            </a:r>
          </a:p>
          <a:p>
            <a:pPr lvl="1"/>
            <a:r>
              <a:rPr lang="en-SG" dirty="0" smtClean="0"/>
              <a:t>Micro-USB cable</a:t>
            </a:r>
            <a:endParaRPr lang="en-SG" dirty="0"/>
          </a:p>
        </p:txBody>
      </p:sp>
    </p:spTree>
    <p:extLst>
      <p:ext uri="{BB962C8B-B14F-4D97-AF65-F5344CB8AC3E}">
        <p14:creationId xmlns:p14="http://schemas.microsoft.com/office/powerpoint/2010/main" val="28722634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647</TotalTime>
  <Words>1119</Words>
  <Application>Microsoft Office PowerPoint</Application>
  <PresentationFormat>On-screen Show (4:3)</PresentationFormat>
  <Paragraphs>285</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Introduction to  Raspberry Pi and Linux workshop</vt:lpstr>
      <vt:lpstr>Components check</vt:lpstr>
      <vt:lpstr>Download SSH client</vt:lpstr>
      <vt:lpstr>About me</vt:lpstr>
      <vt:lpstr>What is a Raspberry Pi (RPi)?</vt:lpstr>
      <vt:lpstr>Common Rpi types today</vt:lpstr>
      <vt:lpstr>Arduino vs Raspberry Pi</vt:lpstr>
      <vt:lpstr>What is an Operating System (OS)?</vt:lpstr>
      <vt:lpstr>Powering up your Raspberry Pi</vt:lpstr>
      <vt:lpstr>First boot/Setup with raspi-config</vt:lpstr>
      <vt:lpstr>Enlarge root partition</vt:lpstr>
      <vt:lpstr>Boot desktop options</vt:lpstr>
      <vt:lpstr>Select graphical option</vt:lpstr>
      <vt:lpstr>Internationalisation options</vt:lpstr>
      <vt:lpstr>Change timezone</vt:lpstr>
      <vt:lpstr>Select Asia/Singapore timezone</vt:lpstr>
      <vt:lpstr>Change keyboard layout</vt:lpstr>
      <vt:lpstr>Change to English (US) layout</vt:lpstr>
      <vt:lpstr>Enable camera (optional)</vt:lpstr>
      <vt:lpstr>Advanced Options</vt:lpstr>
      <vt:lpstr>Enable SSH (remote access)</vt:lpstr>
      <vt:lpstr>Reboot when complete</vt:lpstr>
      <vt:lpstr>Initial setup complete!</vt:lpstr>
      <vt:lpstr>SSH connection and terminal</vt:lpstr>
      <vt:lpstr>Raspbian default username/password</vt:lpstr>
      <vt:lpstr>Unix basics</vt:lpstr>
      <vt:lpstr>Other useful commands</vt:lpstr>
      <vt:lpstr>Multi-user environment: Root vs non-root vs sudo</vt:lpstr>
      <vt:lpstr>Package management</vt:lpstr>
      <vt:lpstr>Using a package manager -installing htop</vt:lpstr>
      <vt:lpstr>Header pins</vt:lpstr>
      <vt:lpstr>Using the GPIO pins</vt:lpstr>
      <vt:lpstr>Before handling GPIO</vt:lpstr>
      <vt:lpstr>LED and Button Connection</vt:lpstr>
      <vt:lpstr>LED code</vt:lpstr>
      <vt:lpstr>LED and button code 1</vt:lpstr>
      <vt:lpstr>LED and button code 2 (Debouncing)</vt:lpstr>
      <vt:lpstr>Now lets use the process viewer</vt:lpstr>
      <vt:lpstr>LED and button code 3  (Avoid high CPU consumption)</vt:lpstr>
      <vt:lpstr>Camera hardware connection</vt:lpstr>
      <vt:lpstr>Camera hardware connection</vt:lpstr>
      <vt:lpstr>Camera hardware connection</vt:lpstr>
      <vt:lpstr>Python camera code</vt:lpstr>
      <vt:lpstr>Some useful addons</vt:lpstr>
      <vt:lpstr>3.3V USB-TTL cable</vt:lpstr>
      <vt:lpstr>Sharing SD cards between Rpi 2 and others</vt:lpstr>
      <vt:lpstr>Further reading</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Yeo Kheng Meng</dc:creator>
  <cp:lastModifiedBy>Yeo Kheng Meng</cp:lastModifiedBy>
  <cp:revision>103</cp:revision>
  <dcterms:created xsi:type="dcterms:W3CDTF">2015-03-09T08:27:02Z</dcterms:created>
  <dcterms:modified xsi:type="dcterms:W3CDTF">2015-03-19T15:22:37Z</dcterms:modified>
</cp:coreProperties>
</file>